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1" r:id="rId3"/>
    <p:sldId id="310" r:id="rId4"/>
    <p:sldId id="312" r:id="rId5"/>
    <p:sldId id="314" r:id="rId6"/>
    <p:sldId id="259" r:id="rId7"/>
    <p:sldId id="263" r:id="rId8"/>
    <p:sldId id="306" r:id="rId9"/>
    <p:sldId id="268" r:id="rId10"/>
    <p:sldId id="269" r:id="rId11"/>
    <p:sldId id="286" r:id="rId12"/>
    <p:sldId id="287" r:id="rId13"/>
    <p:sldId id="288" r:id="rId14"/>
    <p:sldId id="289" r:id="rId15"/>
    <p:sldId id="290" r:id="rId16"/>
    <p:sldId id="293" r:id="rId17"/>
    <p:sldId id="304" r:id="rId18"/>
    <p:sldId id="294" r:id="rId19"/>
    <p:sldId id="295" r:id="rId20"/>
    <p:sldId id="296" r:id="rId21"/>
    <p:sldId id="297" r:id="rId22"/>
    <p:sldId id="299" r:id="rId23"/>
    <p:sldId id="305" r:id="rId24"/>
    <p:sldId id="300" r:id="rId25"/>
    <p:sldId id="301" r:id="rId26"/>
    <p:sldId id="302" r:id="rId27"/>
    <p:sldId id="308" r:id="rId28"/>
    <p:sldId id="281" r:id="rId29"/>
  </p:sldIdLst>
  <p:sldSz cx="10693400" cy="7556500"/>
  <p:notesSz cx="10693400" cy="75565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1182" y="21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404" y="1147000"/>
            <a:ext cx="10691995" cy="5637847"/>
          </a:xfrm>
          <a:prstGeom prst="rect">
            <a:avLst/>
          </a:prstGeom>
        </p:spPr>
      </p:pic>
      <p:pic>
        <p:nvPicPr>
          <p:cNvPr id="17" name="bg object 17"/>
          <p:cNvPicPr/>
          <p:nvPr/>
        </p:nvPicPr>
        <p:blipFill>
          <a:blip r:embed="rId3" cstate="print"/>
          <a:stretch>
            <a:fillRect/>
          </a:stretch>
        </p:blipFill>
        <p:spPr>
          <a:xfrm>
            <a:off x="521087" y="1620011"/>
            <a:ext cx="3291840" cy="743712"/>
          </a:xfrm>
          <a:prstGeom prst="rect">
            <a:avLst/>
          </a:prstGeom>
        </p:spPr>
      </p:pic>
      <p:sp>
        <p:nvSpPr>
          <p:cNvPr id="2" name="Holder 2"/>
          <p:cNvSpPr>
            <a:spLocks noGrp="1"/>
          </p:cNvSpPr>
          <p:nvPr>
            <p:ph type="ctrTitle"/>
          </p:nvPr>
        </p:nvSpPr>
        <p:spPr>
          <a:xfrm>
            <a:off x="3574680" y="2648202"/>
            <a:ext cx="3544039" cy="74802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165852" y="4143246"/>
            <a:ext cx="8361694" cy="1201420"/>
          </a:xfrm>
          <a:prstGeom prst="rect">
            <a:avLst/>
          </a:prstGeom>
        </p:spPr>
        <p:txBody>
          <a:bodyPr wrap="square" lIns="0" tIns="0" rIns="0" bIns="0">
            <a:spAutoFit/>
          </a:bodyPr>
          <a:lstStyle>
            <a:lvl1pPr>
              <a:defRPr sz="3850" b="1" i="0">
                <a:solidFill>
                  <a:srgbClr val="585858"/>
                </a:solidFill>
                <a:latin typeface="Palatino Linotype"/>
                <a:cs typeface="Palatino Linotyp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404" y="1147000"/>
            <a:ext cx="10691995" cy="5637847"/>
          </a:xfrm>
          <a:prstGeom prst="rect">
            <a:avLst/>
          </a:prstGeom>
        </p:spPr>
      </p:pic>
      <p:sp>
        <p:nvSpPr>
          <p:cNvPr id="2" name="Holder 2"/>
          <p:cNvSpPr>
            <a:spLocks noGrp="1"/>
          </p:cNvSpPr>
          <p:nvPr>
            <p:ph type="title"/>
          </p:nvPr>
        </p:nvSpPr>
        <p:spPr>
          <a:xfrm>
            <a:off x="245481" y="1162303"/>
            <a:ext cx="10202436" cy="320040"/>
          </a:xfrm>
          <a:prstGeom prst="rect">
            <a:avLst/>
          </a:prstGeom>
        </p:spPr>
        <p:txBody>
          <a:bodyPr wrap="square" lIns="0" tIns="0" rIns="0" bIns="0">
            <a:spAutoFit/>
          </a:bodyPr>
          <a:lstStyle>
            <a:lvl1pPr>
              <a:defRPr sz="1900" b="1" i="0">
                <a:solidFill>
                  <a:schemeClr val="bg1"/>
                </a:solidFill>
                <a:latin typeface="Calibri"/>
                <a:cs typeface="Calibri"/>
              </a:defRPr>
            </a:lvl1pPr>
          </a:lstStyle>
          <a:p>
            <a:endParaRPr/>
          </a:p>
        </p:txBody>
      </p:sp>
      <p:sp>
        <p:nvSpPr>
          <p:cNvPr id="3" name="Holder 3"/>
          <p:cNvSpPr>
            <a:spLocks noGrp="1"/>
          </p:cNvSpPr>
          <p:nvPr>
            <p:ph type="body" idx="1"/>
          </p:nvPr>
        </p:nvSpPr>
        <p:spPr>
          <a:xfrm>
            <a:off x="966859" y="1646682"/>
            <a:ext cx="9424035" cy="48196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635756" y="7027545"/>
            <a:ext cx="3421888"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6/9/2025</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131452" y="1787143"/>
            <a:ext cx="6590030" cy="748030"/>
          </a:xfrm>
          <a:prstGeom prst="rect">
            <a:avLst/>
          </a:prstGeom>
        </p:spPr>
        <p:txBody>
          <a:bodyPr vert="horz" wrap="square" lIns="0" tIns="17780" rIns="0" bIns="0" rtlCol="0">
            <a:spAutoFit/>
          </a:bodyPr>
          <a:lstStyle/>
          <a:p>
            <a:pPr marL="12700">
              <a:lnSpc>
                <a:spcPct val="100000"/>
              </a:lnSpc>
              <a:spcBef>
                <a:spcPts val="140"/>
              </a:spcBef>
            </a:pPr>
            <a:r>
              <a:rPr sz="4700" spc="25" dirty="0">
                <a:solidFill>
                  <a:srgbClr val="585858"/>
                </a:solidFill>
                <a:latin typeface="Palatino Linotype"/>
                <a:cs typeface="Palatino Linotype"/>
              </a:rPr>
              <a:t>AUDIÊNCIA</a:t>
            </a:r>
            <a:r>
              <a:rPr sz="4700" spc="-75" dirty="0">
                <a:solidFill>
                  <a:srgbClr val="585858"/>
                </a:solidFill>
                <a:latin typeface="Palatino Linotype"/>
                <a:cs typeface="Palatino Linotype"/>
              </a:rPr>
              <a:t> </a:t>
            </a:r>
            <a:r>
              <a:rPr sz="4700" spc="25" dirty="0">
                <a:solidFill>
                  <a:srgbClr val="585858"/>
                </a:solidFill>
                <a:latin typeface="Palatino Linotype"/>
                <a:cs typeface="Palatino Linotype"/>
              </a:rPr>
              <a:t>PÚBLICA</a:t>
            </a:r>
            <a:endParaRPr sz="4700" dirty="0">
              <a:latin typeface="Palatino Linotype"/>
              <a:cs typeface="Palatino Linotype"/>
            </a:endParaRPr>
          </a:p>
        </p:txBody>
      </p:sp>
      <p:sp>
        <p:nvSpPr>
          <p:cNvPr id="5" name="object 5"/>
          <p:cNvSpPr txBox="1"/>
          <p:nvPr/>
        </p:nvSpPr>
        <p:spPr>
          <a:xfrm>
            <a:off x="1709304" y="3030726"/>
            <a:ext cx="7433945" cy="1375761"/>
          </a:xfrm>
          <a:prstGeom prst="rect">
            <a:avLst/>
          </a:prstGeom>
        </p:spPr>
        <p:txBody>
          <a:bodyPr vert="horz" wrap="square" lIns="0" tIns="12065" rIns="0" bIns="0" rtlCol="0">
            <a:spAutoFit/>
          </a:bodyPr>
          <a:lstStyle/>
          <a:p>
            <a:pPr marL="2212975" marR="5080" indent="-2200910">
              <a:lnSpc>
                <a:spcPct val="100699"/>
              </a:lnSpc>
              <a:spcBef>
                <a:spcPts val="95"/>
              </a:spcBef>
            </a:pPr>
            <a:r>
              <a:rPr sz="3050" b="1" spc="10" dirty="0" smtClean="0">
                <a:solidFill>
                  <a:srgbClr val="585858"/>
                </a:solidFill>
                <a:latin typeface="Palatino Linotype"/>
                <a:cs typeface="Palatino Linotype"/>
              </a:rPr>
              <a:t>Lei</a:t>
            </a:r>
            <a:r>
              <a:rPr sz="3050" b="1" spc="-5" dirty="0" smtClean="0">
                <a:solidFill>
                  <a:srgbClr val="585858"/>
                </a:solidFill>
                <a:latin typeface="Palatino Linotype"/>
                <a:cs typeface="Palatino Linotype"/>
              </a:rPr>
              <a:t> </a:t>
            </a:r>
            <a:r>
              <a:rPr sz="3050" b="1" spc="5" dirty="0">
                <a:solidFill>
                  <a:srgbClr val="585858"/>
                </a:solidFill>
                <a:latin typeface="Palatino Linotype"/>
                <a:cs typeface="Palatino Linotype"/>
              </a:rPr>
              <a:t>de</a:t>
            </a:r>
            <a:r>
              <a:rPr sz="3050" b="1" dirty="0">
                <a:solidFill>
                  <a:srgbClr val="585858"/>
                </a:solidFill>
                <a:latin typeface="Palatino Linotype"/>
                <a:cs typeface="Palatino Linotype"/>
              </a:rPr>
              <a:t> </a:t>
            </a:r>
            <a:r>
              <a:rPr sz="3050" b="1" spc="5" dirty="0">
                <a:solidFill>
                  <a:srgbClr val="585858"/>
                </a:solidFill>
                <a:latin typeface="Palatino Linotype"/>
                <a:cs typeface="Palatino Linotype"/>
              </a:rPr>
              <a:t>Diretrizes</a:t>
            </a:r>
            <a:r>
              <a:rPr sz="3050" b="1" spc="-35" dirty="0">
                <a:solidFill>
                  <a:srgbClr val="585858"/>
                </a:solidFill>
                <a:latin typeface="Palatino Linotype"/>
                <a:cs typeface="Palatino Linotype"/>
              </a:rPr>
              <a:t> </a:t>
            </a:r>
            <a:r>
              <a:rPr sz="3050" b="1" spc="10" dirty="0">
                <a:solidFill>
                  <a:srgbClr val="585858"/>
                </a:solidFill>
                <a:latin typeface="Palatino Linotype"/>
                <a:cs typeface="Palatino Linotype"/>
              </a:rPr>
              <a:t>Orçamentárias</a:t>
            </a:r>
            <a:r>
              <a:rPr sz="3050" b="1" spc="-40" dirty="0">
                <a:solidFill>
                  <a:srgbClr val="585858"/>
                </a:solidFill>
                <a:latin typeface="Palatino Linotype"/>
                <a:cs typeface="Palatino Linotype"/>
              </a:rPr>
              <a:t> </a:t>
            </a:r>
            <a:r>
              <a:rPr sz="3050" b="1" spc="10" dirty="0">
                <a:solidFill>
                  <a:srgbClr val="585858"/>
                </a:solidFill>
                <a:latin typeface="Palatino Linotype"/>
                <a:cs typeface="Palatino Linotype"/>
              </a:rPr>
              <a:t>–</a:t>
            </a:r>
            <a:r>
              <a:rPr sz="3050" b="1" dirty="0">
                <a:solidFill>
                  <a:srgbClr val="585858"/>
                </a:solidFill>
                <a:latin typeface="Palatino Linotype"/>
                <a:cs typeface="Palatino Linotype"/>
              </a:rPr>
              <a:t> </a:t>
            </a:r>
            <a:r>
              <a:rPr sz="3050" b="1" spc="20" dirty="0">
                <a:solidFill>
                  <a:srgbClr val="585858"/>
                </a:solidFill>
                <a:latin typeface="Palatino Linotype"/>
                <a:cs typeface="Palatino Linotype"/>
              </a:rPr>
              <a:t>LDO </a:t>
            </a:r>
            <a:r>
              <a:rPr sz="3050" b="1" spc="-750" dirty="0">
                <a:solidFill>
                  <a:srgbClr val="585858"/>
                </a:solidFill>
                <a:latin typeface="Palatino Linotype"/>
                <a:cs typeface="Palatino Linotype"/>
              </a:rPr>
              <a:t> </a:t>
            </a:r>
            <a:r>
              <a:rPr sz="3050" b="1" spc="10" dirty="0">
                <a:solidFill>
                  <a:srgbClr val="585858"/>
                </a:solidFill>
                <a:latin typeface="Palatino Linotype"/>
                <a:cs typeface="Palatino Linotype"/>
              </a:rPr>
              <a:t>Exercício</a:t>
            </a:r>
            <a:r>
              <a:rPr sz="3050" b="1" spc="-30" dirty="0">
                <a:solidFill>
                  <a:srgbClr val="585858"/>
                </a:solidFill>
                <a:latin typeface="Palatino Linotype"/>
                <a:cs typeface="Palatino Linotype"/>
              </a:rPr>
              <a:t> </a:t>
            </a:r>
            <a:r>
              <a:rPr sz="3050" b="1" spc="5" dirty="0">
                <a:solidFill>
                  <a:srgbClr val="585858"/>
                </a:solidFill>
                <a:latin typeface="Palatino Linotype"/>
                <a:cs typeface="Palatino Linotype"/>
              </a:rPr>
              <a:t>de</a:t>
            </a:r>
            <a:r>
              <a:rPr sz="3050" b="1" dirty="0">
                <a:solidFill>
                  <a:srgbClr val="585858"/>
                </a:solidFill>
                <a:latin typeface="Palatino Linotype"/>
                <a:cs typeface="Palatino Linotype"/>
              </a:rPr>
              <a:t> </a:t>
            </a:r>
            <a:r>
              <a:rPr sz="3050" b="1" spc="10" dirty="0" smtClean="0">
                <a:solidFill>
                  <a:srgbClr val="585858"/>
                </a:solidFill>
                <a:latin typeface="Palatino Linotype"/>
                <a:cs typeface="Palatino Linotype"/>
              </a:rPr>
              <a:t>202</a:t>
            </a:r>
            <a:r>
              <a:rPr lang="pt-BR" sz="3050" b="1" spc="10" dirty="0">
                <a:solidFill>
                  <a:srgbClr val="585858"/>
                </a:solidFill>
                <a:latin typeface="Palatino Linotype"/>
                <a:cs typeface="Palatino Linotype"/>
              </a:rPr>
              <a:t>6</a:t>
            </a:r>
            <a:endParaRPr sz="3050" dirty="0">
              <a:latin typeface="Palatino Linotype"/>
              <a:cs typeface="Palatino Linotype"/>
            </a:endParaRPr>
          </a:p>
          <a:p>
            <a:pPr>
              <a:lnSpc>
                <a:spcPct val="100000"/>
              </a:lnSpc>
              <a:spcBef>
                <a:spcPts val="40"/>
              </a:spcBef>
            </a:pPr>
            <a:endParaRPr sz="2700" dirty="0">
              <a:latin typeface="Palatino Linotype"/>
              <a:cs typeface="Palatino Linotype"/>
            </a:endParaRPr>
          </a:p>
        </p:txBody>
      </p:sp>
      <p:sp>
        <p:nvSpPr>
          <p:cNvPr id="6" name="object 6"/>
          <p:cNvSpPr txBox="1"/>
          <p:nvPr/>
        </p:nvSpPr>
        <p:spPr>
          <a:xfrm>
            <a:off x="4414402" y="6101585"/>
            <a:ext cx="2151497" cy="391133"/>
          </a:xfrm>
          <a:prstGeom prst="rect">
            <a:avLst/>
          </a:prstGeom>
        </p:spPr>
        <p:txBody>
          <a:bodyPr vert="horz" wrap="square" lIns="0" tIns="13970" rIns="0" bIns="0" rtlCol="0">
            <a:spAutoFit/>
          </a:bodyPr>
          <a:lstStyle/>
          <a:p>
            <a:pPr marL="12700">
              <a:lnSpc>
                <a:spcPct val="100000"/>
              </a:lnSpc>
              <a:spcBef>
                <a:spcPts val="110"/>
              </a:spcBef>
            </a:pPr>
            <a:r>
              <a:rPr lang="pt-BR" sz="2450" spc="85" dirty="0" smtClean="0">
                <a:solidFill>
                  <a:srgbClr val="585858"/>
                </a:solidFill>
                <a:latin typeface="Cambria"/>
                <a:cs typeface="Cambria"/>
              </a:rPr>
              <a:t>Junho </a:t>
            </a:r>
            <a:r>
              <a:rPr sz="2450" spc="60" dirty="0" smtClean="0">
                <a:solidFill>
                  <a:srgbClr val="585858"/>
                </a:solidFill>
                <a:latin typeface="Cambria"/>
                <a:cs typeface="Cambria"/>
              </a:rPr>
              <a:t>de</a:t>
            </a:r>
            <a:r>
              <a:rPr sz="2450" spc="35" dirty="0" smtClean="0">
                <a:solidFill>
                  <a:srgbClr val="585858"/>
                </a:solidFill>
                <a:latin typeface="Cambria"/>
                <a:cs typeface="Cambria"/>
              </a:rPr>
              <a:t> </a:t>
            </a:r>
            <a:r>
              <a:rPr sz="2450" spc="-125" dirty="0" smtClean="0">
                <a:solidFill>
                  <a:srgbClr val="585858"/>
                </a:solidFill>
                <a:latin typeface="Cambria"/>
                <a:cs typeface="Cambria"/>
              </a:rPr>
              <a:t>202</a:t>
            </a:r>
            <a:r>
              <a:rPr lang="pt-BR" sz="2450" spc="-125" dirty="0" smtClean="0">
                <a:solidFill>
                  <a:srgbClr val="585858"/>
                </a:solidFill>
                <a:latin typeface="Cambria"/>
                <a:cs typeface="Cambria"/>
              </a:rPr>
              <a:t>5</a:t>
            </a:r>
            <a:endParaRPr sz="2450" dirty="0">
              <a:latin typeface="Cambria"/>
              <a:cs typeface="Cambri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803536" y="3259326"/>
            <a:ext cx="4857750" cy="1199046"/>
          </a:xfrm>
          <a:prstGeom prst="rect">
            <a:avLst/>
          </a:prstGeom>
        </p:spPr>
        <p:txBody>
          <a:bodyPr vert="horz" wrap="square" lIns="0" tIns="13970" rIns="0" bIns="0" rtlCol="0">
            <a:spAutoFit/>
          </a:bodyPr>
          <a:lstStyle/>
          <a:p>
            <a:pPr marL="12700" marR="5080" algn="ctr">
              <a:lnSpc>
                <a:spcPct val="100000"/>
              </a:lnSpc>
              <a:spcBef>
                <a:spcPts val="110"/>
              </a:spcBef>
            </a:pPr>
            <a:r>
              <a:rPr lang="pt-BR" sz="3850" b="1" spc="5" dirty="0" smtClean="0">
                <a:solidFill>
                  <a:srgbClr val="585858"/>
                </a:solidFill>
                <a:latin typeface="Palatino Linotype"/>
                <a:cs typeface="Palatino Linotype"/>
              </a:rPr>
              <a:t>PROJETO DE LEI</a:t>
            </a:r>
            <a:endParaRPr sz="3850" dirty="0">
              <a:latin typeface="Palatino Linotype"/>
              <a:cs typeface="Palatino Linotype"/>
            </a:endParaRPr>
          </a:p>
          <a:p>
            <a:pPr marL="1905" algn="ctr">
              <a:lnSpc>
                <a:spcPct val="100000"/>
              </a:lnSpc>
              <a:spcBef>
                <a:spcPts val="15"/>
              </a:spcBef>
            </a:pPr>
            <a:r>
              <a:rPr sz="3850" b="1" spc="5" dirty="0" smtClean="0">
                <a:solidFill>
                  <a:srgbClr val="585858"/>
                </a:solidFill>
                <a:latin typeface="Palatino Linotype"/>
                <a:cs typeface="Palatino Linotype"/>
              </a:rPr>
              <a:t>LDO/202</a:t>
            </a:r>
            <a:r>
              <a:rPr lang="pt-BR" sz="3850" b="1" spc="5" dirty="0">
                <a:solidFill>
                  <a:srgbClr val="585858"/>
                </a:solidFill>
                <a:latin typeface="Palatino Linotype"/>
                <a:cs typeface="Palatino Linotype"/>
              </a:rPr>
              <a:t>6</a:t>
            </a:r>
            <a:endParaRPr sz="3850" dirty="0">
              <a:latin typeface="Palatino Linotype"/>
              <a:cs typeface="Palatino Linotype"/>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3" name="Retângulo 2"/>
          <p:cNvSpPr/>
          <p:nvPr/>
        </p:nvSpPr>
        <p:spPr>
          <a:xfrm>
            <a:off x="1749810" y="2330450"/>
            <a:ext cx="5346700" cy="646331"/>
          </a:xfrm>
          <a:prstGeom prst="rect">
            <a:avLst/>
          </a:prstGeom>
        </p:spPr>
        <p:txBody>
          <a:bodyPr>
            <a:spAutoFit/>
          </a:bodyPr>
          <a:lstStyle/>
          <a:p>
            <a:pPr lvl="4"/>
            <a:r>
              <a:rPr lang="pt-BR" b="1" dirty="0"/>
              <a:t>CAPÍTULO I</a:t>
            </a:r>
            <a:endParaRPr lang="pt-BR" sz="2000" b="1" dirty="0"/>
          </a:p>
          <a:p>
            <a:pPr lvl="4"/>
            <a:r>
              <a:rPr lang="pt-BR" b="1" dirty="0"/>
              <a:t>DAS DISPOSIÇÕES PRELIMINARES</a:t>
            </a:r>
            <a:endParaRPr lang="pt-BR" sz="2000" b="1" dirty="0"/>
          </a:p>
        </p:txBody>
      </p:sp>
      <p:sp>
        <p:nvSpPr>
          <p:cNvPr id="4" name="Retângulo 3"/>
          <p:cNvSpPr/>
          <p:nvPr/>
        </p:nvSpPr>
        <p:spPr>
          <a:xfrm>
            <a:off x="774700" y="3168650"/>
            <a:ext cx="8686800" cy="2031325"/>
          </a:xfrm>
          <a:prstGeom prst="rect">
            <a:avLst/>
          </a:prstGeom>
        </p:spPr>
        <p:txBody>
          <a:bodyPr wrap="square">
            <a:spAutoFit/>
          </a:bodyPr>
          <a:lstStyle/>
          <a:p>
            <a:r>
              <a:rPr lang="pt-BR" b="1" dirty="0" smtClean="0"/>
              <a:t>Art.1º</a:t>
            </a:r>
          </a:p>
          <a:p>
            <a:r>
              <a:rPr lang="pt-BR" b="1" dirty="0"/>
              <a:t>Parágrafo único</a:t>
            </a:r>
            <a:r>
              <a:rPr lang="pt-BR" dirty="0"/>
              <a:t>.  Integram esta Lei, os seguintes Anexos, nos termos do art. 4º e seus § 1º a 3º da Lei Complementar nº 101, de 2000:</a:t>
            </a:r>
          </a:p>
          <a:p>
            <a:r>
              <a:rPr lang="pt-BR" dirty="0"/>
              <a:t> </a:t>
            </a:r>
          </a:p>
          <a:p>
            <a:r>
              <a:rPr lang="pt-BR" dirty="0"/>
              <a:t>a</a:t>
            </a:r>
            <a:r>
              <a:rPr lang="pt-BR" dirty="0" smtClean="0"/>
              <a:t>) </a:t>
            </a:r>
            <a:r>
              <a:rPr lang="pt-BR" dirty="0"/>
              <a:t>Anexo </a:t>
            </a:r>
            <a:r>
              <a:rPr lang="pt-BR" dirty="0" smtClean="0"/>
              <a:t>I </a:t>
            </a:r>
            <a:r>
              <a:rPr lang="pt-BR" dirty="0"/>
              <a:t>- Metas Fiscais; e</a:t>
            </a:r>
          </a:p>
          <a:p>
            <a:r>
              <a:rPr lang="pt-BR" dirty="0"/>
              <a:t> </a:t>
            </a:r>
          </a:p>
          <a:p>
            <a:r>
              <a:rPr lang="pt-BR" dirty="0"/>
              <a:t>b</a:t>
            </a:r>
            <a:r>
              <a:rPr lang="pt-BR" dirty="0" smtClean="0"/>
              <a:t>) </a:t>
            </a:r>
            <a:r>
              <a:rPr lang="pt-BR" dirty="0"/>
              <a:t>Anexo </a:t>
            </a:r>
            <a:r>
              <a:rPr lang="pt-BR" dirty="0" smtClean="0"/>
              <a:t>II </a:t>
            </a:r>
            <a:r>
              <a:rPr lang="pt-BR" dirty="0"/>
              <a:t>- Riscos e Eventos Fiscais.</a:t>
            </a:r>
          </a:p>
        </p:txBody>
      </p:sp>
    </p:spTree>
    <p:extLst>
      <p:ext uri="{BB962C8B-B14F-4D97-AF65-F5344CB8AC3E}">
        <p14:creationId xmlns:p14="http://schemas.microsoft.com/office/powerpoint/2010/main" val="386344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2585323"/>
          </a:xfrm>
          <a:prstGeom prst="rect">
            <a:avLst/>
          </a:prstGeom>
        </p:spPr>
        <p:txBody>
          <a:bodyPr wrap="square">
            <a:spAutoFit/>
          </a:bodyPr>
          <a:lstStyle/>
          <a:p>
            <a:pPr algn="just"/>
            <a:r>
              <a:rPr lang="pt-BR" b="1" dirty="0" smtClean="0"/>
              <a:t>Art.2º</a:t>
            </a:r>
          </a:p>
          <a:p>
            <a:pPr algn="just"/>
            <a:endParaRPr lang="pt-BR" b="1" dirty="0" smtClean="0"/>
          </a:p>
          <a:p>
            <a:pPr algn="just"/>
            <a:r>
              <a:rPr lang="pt-BR" b="1" dirty="0"/>
              <a:t>§1º </a:t>
            </a:r>
            <a:r>
              <a:rPr lang="pt-BR" dirty="0"/>
              <a:t>O Orçamento Anual será elaborado em consonância com as prioridades e metas de que trata o </a:t>
            </a:r>
            <a:r>
              <a:rPr lang="pt-BR" i="1" dirty="0"/>
              <a:t>caput</a:t>
            </a:r>
            <a:r>
              <a:rPr lang="pt-BR" dirty="0"/>
              <a:t> deste artigo e deverão estar adequadas ao Plano Plurianual (PPA) </a:t>
            </a:r>
            <a:r>
              <a:rPr lang="pt-BR" dirty="0" smtClean="0"/>
              <a:t>de 2026/2029</a:t>
            </a:r>
            <a:r>
              <a:rPr lang="pt-BR" dirty="0"/>
              <a:t>.</a:t>
            </a:r>
          </a:p>
          <a:p>
            <a:pPr algn="just"/>
            <a:endParaRPr lang="pt-BR" b="1" dirty="0" smtClean="0"/>
          </a:p>
          <a:p>
            <a:pPr algn="just"/>
            <a:r>
              <a:rPr lang="pt-BR" b="1" dirty="0"/>
              <a:t>§2º</a:t>
            </a:r>
            <a:r>
              <a:rPr lang="pt-BR" dirty="0"/>
              <a:t> </a:t>
            </a:r>
            <a:r>
              <a:rPr lang="pt-BR" dirty="0"/>
              <a:t>Na execução do Orçamento do exercício financeiro de 2026, o Poder Executivo poderá alterar as metas a fim de compatibilizar a despesa orçada com a receita estimada, de forma a assegurar o equilíbrio das contas públicas e o atendimento às necessidades estabelecidas. </a:t>
            </a:r>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a:t>CAPÍTULO </a:t>
            </a:r>
            <a:r>
              <a:rPr lang="pt-BR" b="1" dirty="0" smtClean="0"/>
              <a:t>II</a:t>
            </a:r>
            <a:endParaRPr lang="pt-BR" sz="2000" b="1" dirty="0"/>
          </a:p>
          <a:p>
            <a:pPr lvl="4"/>
            <a:r>
              <a:rPr lang="pt-BR" b="1" dirty="0" smtClean="0"/>
              <a:t>DAS </a:t>
            </a:r>
            <a:r>
              <a:rPr lang="pt-BR" b="1" dirty="0"/>
              <a:t>PRIORIDADES E METAS DA ADMINISTRAÇÃO PÚBLICA MUNICIPAL</a:t>
            </a:r>
          </a:p>
        </p:txBody>
      </p:sp>
    </p:spTree>
    <p:extLst>
      <p:ext uri="{BB962C8B-B14F-4D97-AF65-F5344CB8AC3E}">
        <p14:creationId xmlns:p14="http://schemas.microsoft.com/office/powerpoint/2010/main" val="3863978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3139321"/>
          </a:xfrm>
          <a:prstGeom prst="rect">
            <a:avLst/>
          </a:prstGeom>
        </p:spPr>
        <p:txBody>
          <a:bodyPr wrap="square">
            <a:spAutoFit/>
          </a:bodyPr>
          <a:lstStyle/>
          <a:p>
            <a:pPr algn="just"/>
            <a:r>
              <a:rPr lang="pt-BR" b="1" dirty="0"/>
              <a:t>Art.3º</a:t>
            </a:r>
            <a:r>
              <a:rPr lang="pt-BR" dirty="0"/>
              <a:t> </a:t>
            </a:r>
            <a:r>
              <a:rPr lang="pt-BR" dirty="0"/>
              <a:t>O Orçamento para o exercício financeiro de 2026 abrangerá os Poderes Legislativo e Executivo, seus fundos, órgãos e entidades da Administração Direta e Indireta e será elaborado levando-se em conta à estrutura organizacional do Município e suas possíveis alterações</a:t>
            </a:r>
            <a:r>
              <a:rPr lang="pt-BR" dirty="0" smtClean="0"/>
              <a:t>.</a:t>
            </a:r>
          </a:p>
          <a:p>
            <a:pPr algn="just"/>
            <a:endParaRPr lang="pt-BR" dirty="0" smtClean="0"/>
          </a:p>
          <a:p>
            <a:pPr algn="just"/>
            <a:r>
              <a:rPr lang="pt-BR" b="1" dirty="0"/>
              <a:t>Art. 5º </a:t>
            </a:r>
            <a:r>
              <a:rPr lang="pt-BR" b="1" dirty="0" smtClean="0"/>
              <a:t>Parágrafo </a:t>
            </a:r>
            <a:r>
              <a:rPr lang="pt-BR" b="1" dirty="0"/>
              <a:t>único</a:t>
            </a:r>
            <a:r>
              <a:rPr lang="pt-BR" dirty="0"/>
              <a:t>.  As categorias de programação de que trata esta Lei serão identificadas na proposta orçamentária de 2026 e na respectiva Lei, bem como nos créditos adicionais, por programas e respectivos projetos, atividades ou operações especiais, podendo ser readequadas e redefinidas a codificação e as especificações das fontes, obedecendo as normativas da Secretaria do Tesouro Nacional e/ou Tribunal de Contas do Estado de Minas Gerais.</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III</a:t>
            </a:r>
          </a:p>
          <a:p>
            <a:pPr lvl="4"/>
            <a:r>
              <a:rPr lang="pt-BR" b="1" dirty="0" smtClean="0"/>
              <a:t>DA ESTRUTURA DO ORÇAMENTO MUNICIPAL</a:t>
            </a:r>
          </a:p>
        </p:txBody>
      </p:sp>
    </p:spTree>
    <p:extLst>
      <p:ext uri="{BB962C8B-B14F-4D97-AF65-F5344CB8AC3E}">
        <p14:creationId xmlns:p14="http://schemas.microsoft.com/office/powerpoint/2010/main" val="3350062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2862322"/>
          </a:xfrm>
          <a:prstGeom prst="rect">
            <a:avLst/>
          </a:prstGeom>
        </p:spPr>
        <p:txBody>
          <a:bodyPr wrap="square">
            <a:spAutoFit/>
          </a:bodyPr>
          <a:lstStyle/>
          <a:p>
            <a:pPr algn="just"/>
            <a:r>
              <a:rPr lang="pt-BR" b="1" dirty="0"/>
              <a:t>Art. 6º</a:t>
            </a:r>
            <a:r>
              <a:rPr lang="pt-BR" dirty="0"/>
              <a:t> </a:t>
            </a:r>
            <a:r>
              <a:rPr lang="pt-BR" dirty="0"/>
              <a:t>A proposta orçamentária do Município, relativa ao exercício financeiro de 2026, deverá ser elaborada em conformidade com os diversos princípios, além dos contábeis geralmente aceitos, o de igualdade, prioridade de investimentos nas áreas sociais, austeridade na gestão dos recursos públicos, modernização na ação governamental, transparência na elaboração e execução do orçamento. </a:t>
            </a:r>
          </a:p>
          <a:p>
            <a:pPr algn="just"/>
            <a:endParaRPr lang="pt-BR" dirty="0"/>
          </a:p>
          <a:p>
            <a:pPr algn="just"/>
            <a:r>
              <a:rPr lang="pt-BR" b="1" dirty="0"/>
              <a:t>Art. 7º</a:t>
            </a:r>
            <a:r>
              <a:rPr lang="pt-BR" dirty="0"/>
              <a:t> </a:t>
            </a:r>
            <a:r>
              <a:rPr lang="pt-BR" dirty="0"/>
              <a:t>O Poder Legislativo elaborará seu detalhamento de despesas para o exercício financeiro de 2026, observadas as determinações contidas nesta Lei e no art. 29-A da Constituição Federal, devendo encaminhá-lo ao Poder Executivo até 30 (trinta) dias antes do prazo de remessa do projeto de lei orçamentária de 2026 à Câmara Municipal. </a:t>
            </a:r>
            <a:endParaRPr lang="pt-BR" dirty="0"/>
          </a:p>
        </p:txBody>
      </p:sp>
      <p:sp>
        <p:nvSpPr>
          <p:cNvPr id="5" name="Retângulo 4"/>
          <p:cNvSpPr/>
          <p:nvPr/>
        </p:nvSpPr>
        <p:spPr>
          <a:xfrm>
            <a:off x="1689100" y="18732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497938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3416320"/>
          </a:xfrm>
          <a:prstGeom prst="rect">
            <a:avLst/>
          </a:prstGeom>
        </p:spPr>
        <p:txBody>
          <a:bodyPr wrap="square">
            <a:spAutoFit/>
          </a:bodyPr>
          <a:lstStyle/>
          <a:p>
            <a:pPr algn="just"/>
            <a:r>
              <a:rPr lang="pt-BR" b="1" dirty="0"/>
              <a:t>Art. 8º</a:t>
            </a:r>
            <a:r>
              <a:rPr lang="pt-BR" dirty="0"/>
              <a:t> </a:t>
            </a:r>
            <a:r>
              <a:rPr lang="pt-BR" dirty="0"/>
              <a:t>As emendas ao projeto de lei do orçamento devem obedecer ao disposto no §3º do art. 166, da Constituição Federal e na alínea “b” do inciso III do art. 160 da Constituição do Estado de Minas Gerais, e não poderão indicar recursos provenientes de anulação das seguintes despesas:</a:t>
            </a:r>
          </a:p>
          <a:p>
            <a:r>
              <a:rPr lang="pt-BR" dirty="0"/>
              <a:t> </a:t>
            </a:r>
          </a:p>
          <a:p>
            <a:r>
              <a:rPr lang="pt-BR" dirty="0"/>
              <a:t>I - dotações com recursos vinculados;</a:t>
            </a:r>
          </a:p>
          <a:p>
            <a:r>
              <a:rPr lang="pt-BR" dirty="0"/>
              <a:t>	</a:t>
            </a:r>
          </a:p>
          <a:p>
            <a:r>
              <a:rPr lang="pt-BR" dirty="0"/>
              <a:t>II - dotações referentes à contrapartida;</a:t>
            </a:r>
          </a:p>
          <a:p>
            <a:r>
              <a:rPr lang="pt-BR" dirty="0"/>
              <a:t> </a:t>
            </a:r>
          </a:p>
          <a:p>
            <a:r>
              <a:rPr lang="pt-BR" dirty="0"/>
              <a:t>III - dotações referentes a obras em andamento; e </a:t>
            </a:r>
          </a:p>
          <a:p>
            <a:r>
              <a:rPr lang="pt-BR" dirty="0"/>
              <a:t> </a:t>
            </a:r>
          </a:p>
          <a:p>
            <a:r>
              <a:rPr lang="pt-BR" dirty="0"/>
              <a:t>IV - dotações referentes a precatórios e sentenças judiciais</a:t>
            </a:r>
            <a:r>
              <a:rPr lang="pt-BR" dirty="0" smtClean="0"/>
              <a:t>.</a:t>
            </a:r>
            <a:endParaRPr lang="pt-BR" dirty="0"/>
          </a:p>
        </p:txBody>
      </p:sp>
      <p:sp>
        <p:nvSpPr>
          <p:cNvPr id="5" name="Retângulo 4"/>
          <p:cNvSpPr/>
          <p:nvPr/>
        </p:nvSpPr>
        <p:spPr>
          <a:xfrm>
            <a:off x="1689100" y="18732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3471804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923330"/>
          </a:xfrm>
          <a:prstGeom prst="rect">
            <a:avLst/>
          </a:prstGeom>
        </p:spPr>
        <p:txBody>
          <a:bodyPr wrap="square">
            <a:spAutoFit/>
          </a:bodyPr>
          <a:lstStyle/>
          <a:p>
            <a:r>
              <a:rPr lang="pt-BR" b="1" dirty="0"/>
              <a:t>Art.9º</a:t>
            </a:r>
            <a:r>
              <a:rPr lang="pt-BR" dirty="0"/>
              <a:t> O projeto de lei orçamentária anual conterá dotação para Reserva de Recursos para Emendas Individuais, conforme estabelecido na Lei Orgânica Municipal. </a:t>
            </a:r>
          </a:p>
          <a:p>
            <a:endParaRPr lang="pt-BR" b="1" dirty="0" smtClean="0"/>
          </a:p>
        </p:txBody>
      </p:sp>
      <p:sp>
        <p:nvSpPr>
          <p:cNvPr id="5" name="Retângulo 4"/>
          <p:cNvSpPr/>
          <p:nvPr/>
        </p:nvSpPr>
        <p:spPr>
          <a:xfrm>
            <a:off x="1689100" y="18732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3903917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85181" y="2711450"/>
            <a:ext cx="8686800" cy="1477328"/>
          </a:xfrm>
          <a:prstGeom prst="rect">
            <a:avLst/>
          </a:prstGeom>
        </p:spPr>
        <p:txBody>
          <a:bodyPr wrap="square">
            <a:spAutoFit/>
          </a:bodyPr>
          <a:lstStyle/>
          <a:p>
            <a:pPr algn="just"/>
            <a:r>
              <a:rPr lang="pt-BR" b="1" dirty="0"/>
              <a:t>Art.11. </a:t>
            </a:r>
            <a:r>
              <a:rPr lang="pt-BR" dirty="0"/>
              <a:t>O Poder Executivo poderá, </a:t>
            </a:r>
            <a:r>
              <a:rPr lang="pt-BR" b="1" dirty="0"/>
              <a:t>mediante decreto</a:t>
            </a:r>
            <a:r>
              <a:rPr lang="pt-BR" dirty="0"/>
              <a:t>, remanejar, transpor ou transferir, total ou parcialmente, as dotações aprovadas na Lei Orçamentária de 2026 ou em créditos adicionais, quando for necessária a </a:t>
            </a:r>
            <a:r>
              <a:rPr lang="pt-BR" dirty="0" err="1"/>
              <a:t>repriorização</a:t>
            </a:r>
            <a:r>
              <a:rPr lang="pt-BR" dirty="0"/>
              <a:t> de programas, ações ou gastos governamentais fixados na estrutura do orçamento, determinadas as respectivas realocações de recursos nos termos </a:t>
            </a:r>
            <a:r>
              <a:rPr lang="pt-BR" dirty="0" smtClean="0"/>
              <a:t>seguintes:</a:t>
            </a:r>
            <a:endParaRPr lang="pt-BR" dirty="0"/>
          </a:p>
        </p:txBody>
      </p:sp>
      <p:sp>
        <p:nvSpPr>
          <p:cNvPr id="5" name="Retângulo 4"/>
          <p:cNvSpPr/>
          <p:nvPr/>
        </p:nvSpPr>
        <p:spPr>
          <a:xfrm>
            <a:off x="1689100" y="16446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1188907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2585323"/>
          </a:xfrm>
          <a:prstGeom prst="rect">
            <a:avLst/>
          </a:prstGeom>
        </p:spPr>
        <p:txBody>
          <a:bodyPr wrap="square">
            <a:spAutoFit/>
          </a:bodyPr>
          <a:lstStyle/>
          <a:p>
            <a:pPr algn="just"/>
            <a:r>
              <a:rPr lang="pt-BR" b="1" dirty="0"/>
              <a:t>Art</a:t>
            </a:r>
            <a:r>
              <a:rPr lang="pt-BR" dirty="0"/>
              <a:t>. </a:t>
            </a:r>
            <a:r>
              <a:rPr lang="pt-BR" dirty="0"/>
              <a:t>O Governo Municipal destinará, no mínimo, 25% (vinte e cinco por cento) de sua receita resultante de impostos e das transferências federais e estaduais de impostos, na manutenção e desenvolvimento do ensino, como estabelece o </a:t>
            </a:r>
            <a:r>
              <a:rPr lang="pt-BR" i="1" dirty="0"/>
              <a:t>caput</a:t>
            </a:r>
            <a:r>
              <a:rPr lang="pt-BR" dirty="0"/>
              <a:t> do art. 212 da Constituição Federal e a Lei Federal nº 14.113, de 25 de dezembro de 2020.</a:t>
            </a:r>
          </a:p>
          <a:p>
            <a:endParaRPr lang="pt-BR" dirty="0"/>
          </a:p>
          <a:p>
            <a:pPr algn="just"/>
            <a:r>
              <a:rPr lang="pt-BR" b="1" dirty="0"/>
              <a:t>Art. 14</a:t>
            </a:r>
            <a:r>
              <a:rPr lang="pt-BR" dirty="0"/>
              <a:t>. </a:t>
            </a:r>
            <a:r>
              <a:rPr lang="pt-BR" dirty="0"/>
              <a:t>A proposta orçamentária consignará previsão de recursos para financiamento das ações e serviços públicos de saúde no ano de 2026, no mínimo, de 15% (quinze por cento) do produto da arrecadação dos impostos a que se refere o art. 156 e dos recursos de que tratam os artigos 158 e 159, inciso I, alínea “b” e seu §3º, da Constituição Federal</a:t>
            </a:r>
            <a:r>
              <a:rPr lang="pt-BR" dirty="0" smtClean="0"/>
              <a:t>.</a:t>
            </a:r>
            <a:endParaRPr lang="pt-BR" dirty="0"/>
          </a:p>
        </p:txBody>
      </p:sp>
      <p:sp>
        <p:nvSpPr>
          <p:cNvPr id="5" name="Retângulo 4"/>
          <p:cNvSpPr/>
          <p:nvPr/>
        </p:nvSpPr>
        <p:spPr>
          <a:xfrm>
            <a:off x="1689100" y="18732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3529962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1754326"/>
          </a:xfrm>
          <a:prstGeom prst="rect">
            <a:avLst/>
          </a:prstGeom>
        </p:spPr>
        <p:txBody>
          <a:bodyPr wrap="square">
            <a:spAutoFit/>
          </a:bodyPr>
          <a:lstStyle/>
          <a:p>
            <a:pPr algn="just"/>
            <a:r>
              <a:rPr lang="pt-BR" b="1" dirty="0"/>
              <a:t>Art. 18</a:t>
            </a:r>
            <a:r>
              <a:rPr lang="pt-BR" dirty="0"/>
              <a:t>. </a:t>
            </a:r>
            <a:r>
              <a:rPr lang="pt-BR" dirty="0"/>
              <a:t>Se verificado, ao final de um bimestre, que a realização da receita não será suficiente para garantir o equilíbrio das contas públicas, os Poderes Executivo e Legislativo procederão à respectiva limitação de empenho e de movimentação financeira, podendo definir percentuais específicos para o conjunto de projetos, atividades e operações especiais, calculado de forma proporcional à participação dos Poderes no total das dotações iniciais constantes da Lei Orçamentária de 2026</a:t>
            </a:r>
            <a:r>
              <a:rPr lang="pt-BR" dirty="0" smtClean="0"/>
              <a:t>.</a:t>
            </a:r>
            <a:endParaRPr lang="pt-BR" dirty="0"/>
          </a:p>
        </p:txBody>
      </p:sp>
      <p:sp>
        <p:nvSpPr>
          <p:cNvPr id="5" name="Retângulo 4"/>
          <p:cNvSpPr/>
          <p:nvPr/>
        </p:nvSpPr>
        <p:spPr>
          <a:xfrm>
            <a:off x="1689100" y="1873250"/>
            <a:ext cx="8720082" cy="923330"/>
          </a:xfrm>
          <a:prstGeom prst="rect">
            <a:avLst/>
          </a:prstGeom>
        </p:spPr>
        <p:txBody>
          <a:bodyPr wrap="square">
            <a:spAutoFit/>
          </a:bodyPr>
          <a:lstStyle/>
          <a:p>
            <a:pPr lvl="4"/>
            <a:r>
              <a:rPr lang="pt-BR" b="1" dirty="0" smtClean="0"/>
              <a:t>CAPÍTULO IV</a:t>
            </a:r>
          </a:p>
          <a:p>
            <a:pPr lvl="4"/>
            <a:r>
              <a:rPr lang="pt-BR" b="1" dirty="0" smtClean="0"/>
              <a:t>DA ELABORAÇÃO, ALTERAÇÃO E EXECUÇÃO</a:t>
            </a:r>
          </a:p>
          <a:p>
            <a:pPr lvl="4"/>
            <a:r>
              <a:rPr lang="pt-BR" b="1" dirty="0" smtClean="0"/>
              <a:t>DO ORÇAMENTO MUNICIPAL</a:t>
            </a:r>
          </a:p>
        </p:txBody>
      </p:sp>
    </p:spTree>
    <p:extLst>
      <p:ext uri="{BB962C8B-B14F-4D97-AF65-F5344CB8AC3E}">
        <p14:creationId xmlns:p14="http://schemas.microsoft.com/office/powerpoint/2010/main" val="3965384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4608" y="1858658"/>
            <a:ext cx="8811260" cy="4156138"/>
          </a:xfrm>
          <a:prstGeom prst="rect">
            <a:avLst/>
          </a:prstGeom>
        </p:spPr>
        <p:txBody>
          <a:bodyPr vert="horz" wrap="square" lIns="0" tIns="135255" rIns="0" bIns="0" rtlCol="0">
            <a:spAutoFit/>
          </a:bodyPr>
          <a:lstStyle/>
          <a:p>
            <a:pPr marR="40640" algn="ctr">
              <a:lnSpc>
                <a:spcPct val="100000"/>
              </a:lnSpc>
              <a:spcBef>
                <a:spcPts val="1065"/>
              </a:spcBef>
            </a:pPr>
            <a:r>
              <a:rPr sz="1900" b="1" spc="5" dirty="0">
                <a:latin typeface="Cambria"/>
                <a:cs typeface="Cambria"/>
              </a:rPr>
              <a:t>FUNDAMENTO</a:t>
            </a:r>
            <a:r>
              <a:rPr sz="1900" b="1" spc="-20" dirty="0">
                <a:latin typeface="Cambria"/>
                <a:cs typeface="Cambria"/>
              </a:rPr>
              <a:t> </a:t>
            </a:r>
            <a:r>
              <a:rPr sz="1900" b="1" spc="5" dirty="0">
                <a:solidFill>
                  <a:srgbClr val="223D4E"/>
                </a:solidFill>
                <a:latin typeface="Cambria"/>
                <a:cs typeface="Cambria"/>
              </a:rPr>
              <a:t>LEGAL</a:t>
            </a:r>
            <a:endParaRPr sz="1900" dirty="0">
              <a:latin typeface="Cambria"/>
              <a:cs typeface="Cambria"/>
            </a:endParaRPr>
          </a:p>
          <a:p>
            <a:pPr marL="1411605" marR="1383665" algn="ctr">
              <a:lnSpc>
                <a:spcPct val="100600"/>
              </a:lnSpc>
              <a:spcBef>
                <a:spcPts val="850"/>
              </a:spcBef>
            </a:pPr>
            <a:r>
              <a:rPr sz="1750" spc="-5" dirty="0">
                <a:latin typeface="Cambria"/>
                <a:cs typeface="Cambria"/>
              </a:rPr>
              <a:t>Inciso</a:t>
            </a:r>
            <a:r>
              <a:rPr sz="1750" dirty="0">
                <a:latin typeface="Cambria"/>
                <a:cs typeface="Cambria"/>
              </a:rPr>
              <a:t> I do</a:t>
            </a:r>
            <a:r>
              <a:rPr sz="1750" spc="380" dirty="0">
                <a:latin typeface="Cambria"/>
                <a:cs typeface="Cambria"/>
              </a:rPr>
              <a:t> </a:t>
            </a:r>
            <a:r>
              <a:rPr sz="1750" dirty="0">
                <a:latin typeface="Cambria"/>
                <a:cs typeface="Cambria"/>
              </a:rPr>
              <a:t>art.</a:t>
            </a:r>
            <a:r>
              <a:rPr sz="1750" spc="5" dirty="0">
                <a:latin typeface="Cambria"/>
                <a:cs typeface="Cambria"/>
              </a:rPr>
              <a:t> </a:t>
            </a:r>
            <a:r>
              <a:rPr sz="1750" dirty="0">
                <a:latin typeface="Cambria"/>
                <a:cs typeface="Cambria"/>
              </a:rPr>
              <a:t>48</a:t>
            </a:r>
            <a:r>
              <a:rPr sz="1750" spc="-5" dirty="0">
                <a:latin typeface="Cambria"/>
                <a:cs typeface="Cambria"/>
              </a:rPr>
              <a:t> </a:t>
            </a:r>
            <a:r>
              <a:rPr sz="1750" dirty="0">
                <a:latin typeface="Cambria"/>
                <a:cs typeface="Cambria"/>
              </a:rPr>
              <a:t>da</a:t>
            </a:r>
            <a:r>
              <a:rPr sz="1750" spc="5" dirty="0">
                <a:latin typeface="Cambria"/>
                <a:cs typeface="Cambria"/>
              </a:rPr>
              <a:t> </a:t>
            </a:r>
            <a:r>
              <a:rPr sz="1750" spc="-5" dirty="0">
                <a:latin typeface="Cambria"/>
                <a:cs typeface="Cambria"/>
              </a:rPr>
              <a:t>Lei</a:t>
            </a:r>
            <a:r>
              <a:rPr sz="1750" dirty="0">
                <a:latin typeface="Cambria"/>
                <a:cs typeface="Cambria"/>
              </a:rPr>
              <a:t> </a:t>
            </a:r>
            <a:r>
              <a:rPr sz="1750" spc="-5" dirty="0">
                <a:latin typeface="Cambria"/>
                <a:cs typeface="Cambria"/>
              </a:rPr>
              <a:t>Complementar</a:t>
            </a:r>
            <a:r>
              <a:rPr sz="1750" spc="15" dirty="0">
                <a:latin typeface="Cambria"/>
                <a:cs typeface="Cambria"/>
              </a:rPr>
              <a:t> </a:t>
            </a:r>
            <a:r>
              <a:rPr sz="1750" spc="-5" dirty="0">
                <a:latin typeface="Cambria"/>
                <a:cs typeface="Cambria"/>
              </a:rPr>
              <a:t>nº</a:t>
            </a:r>
            <a:r>
              <a:rPr sz="1750" dirty="0">
                <a:latin typeface="Cambria"/>
                <a:cs typeface="Cambria"/>
              </a:rPr>
              <a:t> 101</a:t>
            </a:r>
            <a:r>
              <a:rPr sz="1750" spc="-5" dirty="0">
                <a:latin typeface="Cambria"/>
                <a:cs typeface="Cambria"/>
              </a:rPr>
              <a:t> </a:t>
            </a:r>
            <a:r>
              <a:rPr sz="1750" dirty="0">
                <a:latin typeface="Cambria"/>
                <a:cs typeface="Cambria"/>
              </a:rPr>
              <a:t>de</a:t>
            </a:r>
            <a:r>
              <a:rPr sz="1750" spc="5" dirty="0">
                <a:latin typeface="Cambria"/>
                <a:cs typeface="Cambria"/>
              </a:rPr>
              <a:t> </a:t>
            </a:r>
            <a:r>
              <a:rPr sz="1750" dirty="0">
                <a:latin typeface="Cambria"/>
                <a:cs typeface="Cambria"/>
              </a:rPr>
              <a:t>04/05/2000 </a:t>
            </a:r>
            <a:r>
              <a:rPr sz="1750" spc="-375" dirty="0">
                <a:latin typeface="Cambria"/>
                <a:cs typeface="Cambria"/>
              </a:rPr>
              <a:t> </a:t>
            </a:r>
            <a:r>
              <a:rPr sz="1750" spc="-5" dirty="0">
                <a:latin typeface="Cambria"/>
                <a:cs typeface="Cambria"/>
              </a:rPr>
              <a:t>(Lei</a:t>
            </a:r>
            <a:r>
              <a:rPr sz="1750" dirty="0">
                <a:latin typeface="Cambria"/>
                <a:cs typeface="Cambria"/>
              </a:rPr>
              <a:t> de</a:t>
            </a:r>
            <a:r>
              <a:rPr sz="1750" spc="-10" dirty="0">
                <a:latin typeface="Cambria"/>
                <a:cs typeface="Cambria"/>
              </a:rPr>
              <a:t> </a:t>
            </a:r>
            <a:r>
              <a:rPr sz="1750" spc="-5" dirty="0">
                <a:latin typeface="Cambria"/>
                <a:cs typeface="Cambria"/>
              </a:rPr>
              <a:t>Responsabilidade Fiscal) </a:t>
            </a:r>
            <a:r>
              <a:rPr sz="1750" dirty="0">
                <a:latin typeface="Cambria"/>
                <a:cs typeface="Cambria"/>
              </a:rPr>
              <a:t>:</a:t>
            </a:r>
          </a:p>
          <a:p>
            <a:pPr>
              <a:lnSpc>
                <a:spcPct val="100000"/>
              </a:lnSpc>
              <a:spcBef>
                <a:spcPts val="40"/>
              </a:spcBef>
            </a:pPr>
            <a:endParaRPr sz="1550" dirty="0">
              <a:latin typeface="Cambria"/>
              <a:cs typeface="Cambria"/>
            </a:endParaRPr>
          </a:p>
          <a:p>
            <a:pPr marL="212090" marR="186055" algn="ctr">
              <a:lnSpc>
                <a:spcPct val="120600"/>
              </a:lnSpc>
            </a:pPr>
            <a:r>
              <a:rPr sz="1750" spc="-5" dirty="0">
                <a:latin typeface="Cambria"/>
                <a:cs typeface="Cambria"/>
              </a:rPr>
              <a:t>“</a:t>
            </a:r>
            <a:r>
              <a:rPr sz="1750" i="1" spc="-5" dirty="0">
                <a:latin typeface="Cambria"/>
                <a:cs typeface="Cambria"/>
              </a:rPr>
              <a:t>Incentivo</a:t>
            </a:r>
            <a:r>
              <a:rPr sz="1750" i="1" spc="15" dirty="0">
                <a:latin typeface="Cambria"/>
                <a:cs typeface="Cambria"/>
              </a:rPr>
              <a:t> </a:t>
            </a:r>
            <a:r>
              <a:rPr sz="1750" i="1" dirty="0">
                <a:latin typeface="Cambria"/>
                <a:cs typeface="Cambria"/>
              </a:rPr>
              <a:t>à </a:t>
            </a:r>
            <a:r>
              <a:rPr sz="1750" i="1" spc="-5" dirty="0">
                <a:latin typeface="Cambria"/>
                <a:cs typeface="Cambria"/>
              </a:rPr>
              <a:t>participação</a:t>
            </a:r>
            <a:r>
              <a:rPr sz="1750" i="1" spc="-20" dirty="0">
                <a:latin typeface="Cambria"/>
                <a:cs typeface="Cambria"/>
              </a:rPr>
              <a:t> </a:t>
            </a:r>
            <a:r>
              <a:rPr sz="1750" i="1" spc="-5" dirty="0">
                <a:latin typeface="Cambria"/>
                <a:cs typeface="Cambria"/>
              </a:rPr>
              <a:t>popular</a:t>
            </a:r>
            <a:r>
              <a:rPr sz="1750" i="1" spc="5" dirty="0">
                <a:latin typeface="Cambria"/>
                <a:cs typeface="Cambria"/>
              </a:rPr>
              <a:t> </a:t>
            </a:r>
            <a:r>
              <a:rPr sz="1750" i="1" dirty="0">
                <a:latin typeface="Cambria"/>
                <a:cs typeface="Cambria"/>
              </a:rPr>
              <a:t>e</a:t>
            </a:r>
            <a:r>
              <a:rPr sz="1750" i="1" spc="10" dirty="0">
                <a:latin typeface="Cambria"/>
                <a:cs typeface="Cambria"/>
              </a:rPr>
              <a:t> </a:t>
            </a:r>
            <a:r>
              <a:rPr sz="1750" i="1" spc="-10" dirty="0">
                <a:latin typeface="Cambria"/>
                <a:cs typeface="Cambria"/>
              </a:rPr>
              <a:t>realização</a:t>
            </a:r>
            <a:r>
              <a:rPr sz="1750" i="1" spc="-20" dirty="0">
                <a:latin typeface="Cambria"/>
                <a:cs typeface="Cambria"/>
              </a:rPr>
              <a:t> </a:t>
            </a:r>
            <a:r>
              <a:rPr sz="1750" i="1" spc="-5" dirty="0">
                <a:latin typeface="Cambria"/>
                <a:cs typeface="Cambria"/>
              </a:rPr>
              <a:t>de</a:t>
            </a:r>
            <a:r>
              <a:rPr sz="1750" i="1" spc="25" dirty="0">
                <a:latin typeface="Cambria"/>
                <a:cs typeface="Cambria"/>
              </a:rPr>
              <a:t> </a:t>
            </a:r>
            <a:r>
              <a:rPr sz="1750" i="1" spc="-5" dirty="0">
                <a:latin typeface="Cambria"/>
                <a:cs typeface="Cambria"/>
              </a:rPr>
              <a:t>audiências</a:t>
            </a:r>
            <a:r>
              <a:rPr sz="1750" i="1" dirty="0">
                <a:latin typeface="Cambria"/>
                <a:cs typeface="Cambria"/>
              </a:rPr>
              <a:t> </a:t>
            </a:r>
            <a:r>
              <a:rPr sz="1750" i="1" spc="-5" dirty="0">
                <a:latin typeface="Cambria"/>
                <a:cs typeface="Cambria"/>
              </a:rPr>
              <a:t>públicas, </a:t>
            </a:r>
            <a:r>
              <a:rPr sz="1750" i="1" spc="-10" dirty="0">
                <a:latin typeface="Cambria"/>
                <a:cs typeface="Cambria"/>
              </a:rPr>
              <a:t>durante</a:t>
            </a:r>
            <a:r>
              <a:rPr sz="1750" i="1" spc="20" dirty="0">
                <a:latin typeface="Cambria"/>
                <a:cs typeface="Cambria"/>
              </a:rPr>
              <a:t> </a:t>
            </a:r>
            <a:r>
              <a:rPr sz="1750" i="1" spc="-5" dirty="0">
                <a:latin typeface="Cambria"/>
                <a:cs typeface="Cambria"/>
              </a:rPr>
              <a:t>os</a:t>
            </a:r>
            <a:r>
              <a:rPr sz="1750" i="1" spc="10" dirty="0">
                <a:latin typeface="Cambria"/>
                <a:cs typeface="Cambria"/>
              </a:rPr>
              <a:t> </a:t>
            </a:r>
            <a:r>
              <a:rPr sz="1750" i="1" spc="-10" dirty="0">
                <a:latin typeface="Cambria"/>
                <a:cs typeface="Cambria"/>
              </a:rPr>
              <a:t>processos </a:t>
            </a:r>
            <a:r>
              <a:rPr sz="1750" i="1" spc="-370" dirty="0">
                <a:latin typeface="Cambria"/>
                <a:cs typeface="Cambria"/>
              </a:rPr>
              <a:t> </a:t>
            </a:r>
            <a:r>
              <a:rPr sz="1750" i="1" spc="-5" dirty="0">
                <a:latin typeface="Cambria"/>
                <a:cs typeface="Cambria"/>
              </a:rPr>
              <a:t>de</a:t>
            </a:r>
            <a:r>
              <a:rPr sz="1750" i="1" dirty="0">
                <a:latin typeface="Cambria"/>
                <a:cs typeface="Cambria"/>
              </a:rPr>
              <a:t> </a:t>
            </a:r>
            <a:r>
              <a:rPr sz="1750" i="1" spc="-10" dirty="0">
                <a:latin typeface="Cambria"/>
                <a:cs typeface="Cambria"/>
              </a:rPr>
              <a:t>elaboração </a:t>
            </a:r>
            <a:r>
              <a:rPr sz="1750" i="1" dirty="0">
                <a:latin typeface="Cambria"/>
                <a:cs typeface="Cambria"/>
              </a:rPr>
              <a:t>e</a:t>
            </a:r>
            <a:r>
              <a:rPr sz="1750" i="1" spc="5" dirty="0">
                <a:latin typeface="Cambria"/>
                <a:cs typeface="Cambria"/>
              </a:rPr>
              <a:t> </a:t>
            </a:r>
            <a:r>
              <a:rPr sz="1750" i="1" spc="-5" dirty="0">
                <a:latin typeface="Cambria"/>
                <a:cs typeface="Cambria"/>
              </a:rPr>
              <a:t>discussão</a:t>
            </a:r>
            <a:r>
              <a:rPr sz="1750" i="1" spc="-15" dirty="0">
                <a:latin typeface="Cambria"/>
                <a:cs typeface="Cambria"/>
              </a:rPr>
              <a:t> </a:t>
            </a:r>
            <a:r>
              <a:rPr sz="1750" i="1" spc="-5" dirty="0">
                <a:latin typeface="Cambria"/>
                <a:cs typeface="Cambria"/>
              </a:rPr>
              <a:t>dos</a:t>
            </a:r>
            <a:r>
              <a:rPr sz="1750" i="1" spc="5" dirty="0">
                <a:latin typeface="Cambria"/>
                <a:cs typeface="Cambria"/>
              </a:rPr>
              <a:t> </a:t>
            </a:r>
            <a:r>
              <a:rPr sz="1750" i="1" spc="-5" dirty="0">
                <a:latin typeface="Cambria"/>
                <a:cs typeface="Cambria"/>
              </a:rPr>
              <a:t>planos,</a:t>
            </a:r>
            <a:r>
              <a:rPr sz="1750" i="1" spc="15" dirty="0">
                <a:latin typeface="Cambria"/>
                <a:cs typeface="Cambria"/>
              </a:rPr>
              <a:t> </a:t>
            </a:r>
            <a:r>
              <a:rPr sz="1750" i="1" dirty="0">
                <a:latin typeface="Cambria"/>
                <a:cs typeface="Cambria"/>
              </a:rPr>
              <a:t>lei</a:t>
            </a:r>
            <a:r>
              <a:rPr sz="1750" i="1" spc="-10" dirty="0">
                <a:latin typeface="Cambria"/>
                <a:cs typeface="Cambria"/>
              </a:rPr>
              <a:t> </a:t>
            </a:r>
            <a:r>
              <a:rPr sz="1750" i="1" spc="-5" dirty="0">
                <a:latin typeface="Cambria"/>
                <a:cs typeface="Cambria"/>
              </a:rPr>
              <a:t>de</a:t>
            </a:r>
            <a:r>
              <a:rPr sz="1750" i="1" spc="5" dirty="0">
                <a:latin typeface="Cambria"/>
                <a:cs typeface="Cambria"/>
              </a:rPr>
              <a:t> </a:t>
            </a:r>
            <a:r>
              <a:rPr sz="1750" i="1" spc="-10" dirty="0">
                <a:latin typeface="Cambria"/>
                <a:cs typeface="Cambria"/>
              </a:rPr>
              <a:t>diretrizes</a:t>
            </a:r>
            <a:r>
              <a:rPr sz="1750" i="1" spc="-5" dirty="0">
                <a:latin typeface="Cambria"/>
                <a:cs typeface="Cambria"/>
              </a:rPr>
              <a:t> </a:t>
            </a:r>
            <a:r>
              <a:rPr sz="1750" i="1" spc="-10" dirty="0">
                <a:latin typeface="Cambria"/>
                <a:cs typeface="Cambria"/>
              </a:rPr>
              <a:t>orçamentárias </a:t>
            </a:r>
            <a:r>
              <a:rPr sz="1750" i="1" dirty="0">
                <a:latin typeface="Cambria"/>
                <a:cs typeface="Cambria"/>
              </a:rPr>
              <a:t>e</a:t>
            </a:r>
            <a:r>
              <a:rPr sz="1750" i="1" spc="-5" dirty="0">
                <a:latin typeface="Cambria"/>
                <a:cs typeface="Cambria"/>
              </a:rPr>
              <a:t> </a:t>
            </a:r>
            <a:r>
              <a:rPr sz="1750" i="1" spc="-20" dirty="0">
                <a:latin typeface="Cambria"/>
                <a:cs typeface="Cambria"/>
              </a:rPr>
              <a:t>orçamentos.”</a:t>
            </a:r>
            <a:endParaRPr sz="1750" dirty="0">
              <a:latin typeface="Cambria"/>
              <a:cs typeface="Cambria"/>
            </a:endParaRPr>
          </a:p>
          <a:p>
            <a:pPr>
              <a:lnSpc>
                <a:spcPct val="100000"/>
              </a:lnSpc>
            </a:pPr>
            <a:endParaRPr sz="2000" dirty="0">
              <a:latin typeface="Cambria"/>
              <a:cs typeface="Cambria"/>
            </a:endParaRPr>
          </a:p>
          <a:p>
            <a:pPr>
              <a:lnSpc>
                <a:spcPct val="100000"/>
              </a:lnSpc>
              <a:spcBef>
                <a:spcPts val="45"/>
              </a:spcBef>
            </a:pPr>
            <a:endParaRPr sz="2000" dirty="0">
              <a:latin typeface="Cambria"/>
              <a:cs typeface="Cambria"/>
            </a:endParaRPr>
          </a:p>
          <a:p>
            <a:pPr marL="186055" algn="ctr">
              <a:lnSpc>
                <a:spcPct val="100000"/>
              </a:lnSpc>
            </a:pPr>
            <a:r>
              <a:rPr sz="1900" b="1" spc="5" dirty="0">
                <a:latin typeface="Cambria"/>
                <a:cs typeface="Cambria"/>
              </a:rPr>
              <a:t>OBJETIVO</a:t>
            </a:r>
            <a:endParaRPr sz="1900" dirty="0">
              <a:latin typeface="Cambria"/>
              <a:cs typeface="Cambria"/>
            </a:endParaRPr>
          </a:p>
          <a:p>
            <a:pPr marL="12700" marR="5080" algn="ctr">
              <a:lnSpc>
                <a:spcPct val="100200"/>
              </a:lnSpc>
              <a:spcBef>
                <a:spcPts val="1475"/>
              </a:spcBef>
            </a:pPr>
            <a:r>
              <a:rPr sz="1750" spc="-5" dirty="0">
                <a:latin typeface="Cambria"/>
                <a:cs typeface="Cambria"/>
              </a:rPr>
              <a:t>Dar</a:t>
            </a:r>
            <a:r>
              <a:rPr sz="1750" dirty="0">
                <a:latin typeface="Cambria"/>
                <a:cs typeface="Cambria"/>
              </a:rPr>
              <a:t> </a:t>
            </a:r>
            <a:r>
              <a:rPr sz="1750" spc="-10" dirty="0">
                <a:latin typeface="Cambria"/>
                <a:cs typeface="Cambria"/>
              </a:rPr>
              <a:t>transparência</a:t>
            </a:r>
            <a:r>
              <a:rPr sz="1750" spc="30" dirty="0">
                <a:latin typeface="Cambria"/>
                <a:cs typeface="Cambria"/>
              </a:rPr>
              <a:t> </a:t>
            </a:r>
            <a:r>
              <a:rPr sz="1750" spc="-5" dirty="0">
                <a:latin typeface="Cambria"/>
                <a:cs typeface="Cambria"/>
              </a:rPr>
              <a:t>no</a:t>
            </a:r>
            <a:r>
              <a:rPr sz="1750" spc="15" dirty="0">
                <a:latin typeface="Cambria"/>
                <a:cs typeface="Cambria"/>
              </a:rPr>
              <a:t> </a:t>
            </a:r>
            <a:r>
              <a:rPr sz="1750" spc="-10" dirty="0">
                <a:latin typeface="Cambria"/>
                <a:cs typeface="Cambria"/>
              </a:rPr>
              <a:t>processo</a:t>
            </a:r>
            <a:r>
              <a:rPr sz="1750" spc="40" dirty="0">
                <a:latin typeface="Cambria"/>
                <a:cs typeface="Cambria"/>
              </a:rPr>
              <a:t> </a:t>
            </a:r>
            <a:r>
              <a:rPr sz="1750" dirty="0">
                <a:latin typeface="Cambria"/>
                <a:cs typeface="Cambria"/>
              </a:rPr>
              <a:t>de</a:t>
            </a:r>
            <a:r>
              <a:rPr sz="1750" spc="5" dirty="0">
                <a:latin typeface="Cambria"/>
                <a:cs typeface="Cambria"/>
              </a:rPr>
              <a:t> </a:t>
            </a:r>
            <a:r>
              <a:rPr sz="1750" spc="-10" dirty="0">
                <a:latin typeface="Cambria"/>
                <a:cs typeface="Cambria"/>
              </a:rPr>
              <a:t>planejamento,</a:t>
            </a:r>
            <a:r>
              <a:rPr sz="1750" spc="45" dirty="0">
                <a:latin typeface="Cambria"/>
                <a:cs typeface="Cambria"/>
              </a:rPr>
              <a:t> </a:t>
            </a:r>
            <a:r>
              <a:rPr sz="1750" spc="-10" dirty="0">
                <a:latin typeface="Cambria"/>
                <a:cs typeface="Cambria"/>
              </a:rPr>
              <a:t>informando</a:t>
            </a:r>
            <a:r>
              <a:rPr sz="1750" spc="20" dirty="0">
                <a:latin typeface="Cambria"/>
                <a:cs typeface="Cambria"/>
              </a:rPr>
              <a:t> </a:t>
            </a:r>
            <a:r>
              <a:rPr sz="1750" dirty="0">
                <a:latin typeface="Cambria"/>
                <a:cs typeface="Cambria"/>
              </a:rPr>
              <a:t>e</a:t>
            </a:r>
            <a:r>
              <a:rPr sz="1750" spc="5" dirty="0">
                <a:latin typeface="Cambria"/>
                <a:cs typeface="Cambria"/>
              </a:rPr>
              <a:t> </a:t>
            </a:r>
            <a:r>
              <a:rPr sz="1750" spc="-5" dirty="0">
                <a:latin typeface="Cambria"/>
                <a:cs typeface="Cambria"/>
              </a:rPr>
              <a:t>esclarecendo</a:t>
            </a:r>
            <a:r>
              <a:rPr sz="1750" spc="40" dirty="0">
                <a:latin typeface="Cambria"/>
                <a:cs typeface="Cambria"/>
              </a:rPr>
              <a:t> </a:t>
            </a:r>
            <a:r>
              <a:rPr sz="1750" dirty="0">
                <a:latin typeface="Cambria"/>
                <a:cs typeface="Cambria"/>
              </a:rPr>
              <a:t>à</a:t>
            </a:r>
            <a:r>
              <a:rPr sz="1750" spc="5" dirty="0">
                <a:latin typeface="Cambria"/>
                <a:cs typeface="Cambria"/>
              </a:rPr>
              <a:t> </a:t>
            </a:r>
            <a:r>
              <a:rPr sz="1750" spc="-5" dirty="0">
                <a:latin typeface="Cambria"/>
                <a:cs typeface="Cambria"/>
              </a:rPr>
              <a:t>sociedade</a:t>
            </a:r>
            <a:r>
              <a:rPr sz="1750" spc="30" dirty="0">
                <a:latin typeface="Cambria"/>
                <a:cs typeface="Cambria"/>
              </a:rPr>
              <a:t> </a:t>
            </a:r>
            <a:r>
              <a:rPr sz="1750" spc="-10" dirty="0">
                <a:latin typeface="Cambria"/>
                <a:cs typeface="Cambria"/>
              </a:rPr>
              <a:t>civil </a:t>
            </a:r>
            <a:r>
              <a:rPr sz="1750" spc="-370" dirty="0">
                <a:latin typeface="Cambria"/>
                <a:cs typeface="Cambria"/>
              </a:rPr>
              <a:t> </a:t>
            </a:r>
            <a:r>
              <a:rPr sz="1750" spc="-10" dirty="0">
                <a:latin typeface="Cambria"/>
                <a:cs typeface="Cambria"/>
              </a:rPr>
              <a:t>organizada</a:t>
            </a:r>
            <a:r>
              <a:rPr sz="1750" spc="25" dirty="0">
                <a:latin typeface="Cambria"/>
                <a:cs typeface="Cambria"/>
              </a:rPr>
              <a:t> </a:t>
            </a:r>
            <a:r>
              <a:rPr sz="1750" spc="-5" dirty="0">
                <a:latin typeface="Cambria"/>
                <a:cs typeface="Cambria"/>
              </a:rPr>
              <a:t>quanto</a:t>
            </a:r>
            <a:r>
              <a:rPr sz="1750" spc="10" dirty="0">
                <a:latin typeface="Cambria"/>
                <a:cs typeface="Cambria"/>
              </a:rPr>
              <a:t> </a:t>
            </a:r>
            <a:r>
              <a:rPr sz="1750" spc="-5" dirty="0">
                <a:latin typeface="Cambria"/>
                <a:cs typeface="Cambria"/>
              </a:rPr>
              <a:t>as</a:t>
            </a:r>
            <a:r>
              <a:rPr sz="1750" spc="5" dirty="0">
                <a:latin typeface="Cambria"/>
                <a:cs typeface="Cambria"/>
              </a:rPr>
              <a:t> </a:t>
            </a:r>
            <a:r>
              <a:rPr sz="1750" spc="-5" dirty="0">
                <a:latin typeface="Cambria"/>
                <a:cs typeface="Cambria"/>
              </a:rPr>
              <a:t>prioridades</a:t>
            </a:r>
            <a:r>
              <a:rPr sz="1750" spc="20" dirty="0">
                <a:latin typeface="Cambria"/>
                <a:cs typeface="Cambria"/>
              </a:rPr>
              <a:t> </a:t>
            </a:r>
            <a:r>
              <a:rPr sz="1750" dirty="0">
                <a:latin typeface="Cambria"/>
                <a:cs typeface="Cambria"/>
              </a:rPr>
              <a:t>e </a:t>
            </a:r>
            <a:r>
              <a:rPr sz="1750" spc="-5" dirty="0">
                <a:latin typeface="Cambria"/>
                <a:cs typeface="Cambria"/>
              </a:rPr>
              <a:t>metas</a:t>
            </a:r>
            <a:r>
              <a:rPr sz="1750" spc="25" dirty="0">
                <a:latin typeface="Cambria"/>
                <a:cs typeface="Cambria"/>
              </a:rPr>
              <a:t> </a:t>
            </a:r>
            <a:r>
              <a:rPr sz="1750" dirty="0">
                <a:latin typeface="Cambria"/>
                <a:cs typeface="Cambria"/>
              </a:rPr>
              <a:t>de</a:t>
            </a:r>
            <a:r>
              <a:rPr sz="1750" spc="15" dirty="0">
                <a:latin typeface="Cambria"/>
                <a:cs typeface="Cambria"/>
              </a:rPr>
              <a:t> </a:t>
            </a:r>
            <a:r>
              <a:rPr sz="1750" spc="-15" dirty="0">
                <a:latin typeface="Cambria"/>
                <a:cs typeface="Cambria"/>
              </a:rPr>
              <a:t>governo;</a:t>
            </a:r>
            <a:r>
              <a:rPr sz="1750" spc="20" dirty="0">
                <a:latin typeface="Cambria"/>
                <a:cs typeface="Cambria"/>
              </a:rPr>
              <a:t> </a:t>
            </a:r>
            <a:r>
              <a:rPr sz="1750" spc="-10" dirty="0">
                <a:latin typeface="Cambria"/>
                <a:cs typeface="Cambria"/>
              </a:rPr>
              <a:t>ouvindo</a:t>
            </a:r>
            <a:r>
              <a:rPr sz="1750" dirty="0">
                <a:latin typeface="Cambria"/>
                <a:cs typeface="Cambria"/>
              </a:rPr>
              <a:t> e</a:t>
            </a:r>
            <a:r>
              <a:rPr sz="1750" spc="15" dirty="0">
                <a:latin typeface="Cambria"/>
                <a:cs typeface="Cambria"/>
              </a:rPr>
              <a:t> </a:t>
            </a:r>
            <a:r>
              <a:rPr sz="1750" spc="-5" dirty="0">
                <a:latin typeface="Cambria"/>
                <a:cs typeface="Cambria"/>
              </a:rPr>
              <a:t>colhendo</a:t>
            </a:r>
            <a:r>
              <a:rPr sz="1750" spc="10" dirty="0">
                <a:latin typeface="Cambria"/>
                <a:cs typeface="Cambria"/>
              </a:rPr>
              <a:t> </a:t>
            </a:r>
            <a:r>
              <a:rPr sz="1750" spc="-5" dirty="0">
                <a:latin typeface="Cambria"/>
                <a:cs typeface="Cambria"/>
              </a:rPr>
              <a:t>as</a:t>
            </a:r>
            <a:r>
              <a:rPr sz="1750" spc="10" dirty="0">
                <a:latin typeface="Cambria"/>
                <a:cs typeface="Cambria"/>
              </a:rPr>
              <a:t> </a:t>
            </a:r>
            <a:r>
              <a:rPr sz="1750" spc="-10" dirty="0">
                <a:latin typeface="Cambria"/>
                <a:cs typeface="Cambria"/>
              </a:rPr>
              <a:t>propostas</a:t>
            </a:r>
            <a:r>
              <a:rPr sz="1750" spc="45" dirty="0">
                <a:latin typeface="Cambria"/>
                <a:cs typeface="Cambria"/>
              </a:rPr>
              <a:t> </a:t>
            </a:r>
            <a:r>
              <a:rPr sz="1750" spc="-10" dirty="0">
                <a:latin typeface="Cambria"/>
                <a:cs typeface="Cambria"/>
              </a:rPr>
              <a:t>para </a:t>
            </a:r>
            <a:r>
              <a:rPr sz="1750" spc="-5" dirty="0">
                <a:latin typeface="Cambria"/>
                <a:cs typeface="Cambria"/>
              </a:rPr>
              <a:t> análises </a:t>
            </a:r>
            <a:r>
              <a:rPr sz="1750" dirty="0">
                <a:latin typeface="Cambria"/>
                <a:cs typeface="Cambria"/>
              </a:rPr>
              <a:t>e</a:t>
            </a:r>
            <a:r>
              <a:rPr sz="1750" spc="15" dirty="0">
                <a:latin typeface="Cambria"/>
                <a:cs typeface="Cambria"/>
              </a:rPr>
              <a:t> </a:t>
            </a:r>
            <a:r>
              <a:rPr sz="1750" spc="-10" dirty="0">
                <a:latin typeface="Cambria"/>
                <a:cs typeface="Cambria"/>
              </a:rPr>
              <a:t>encaminhamentos</a:t>
            </a:r>
            <a:r>
              <a:rPr sz="1750" spc="30" dirty="0">
                <a:latin typeface="Cambria"/>
                <a:cs typeface="Cambria"/>
              </a:rPr>
              <a:t> </a:t>
            </a:r>
            <a:r>
              <a:rPr sz="1750" spc="-5" dirty="0">
                <a:latin typeface="Cambria"/>
                <a:cs typeface="Cambria"/>
              </a:rPr>
              <a:t>na</a:t>
            </a:r>
            <a:r>
              <a:rPr sz="1750" spc="20" dirty="0">
                <a:latin typeface="Cambria"/>
                <a:cs typeface="Cambria"/>
              </a:rPr>
              <a:t> </a:t>
            </a:r>
            <a:r>
              <a:rPr sz="1750" spc="-10" dirty="0">
                <a:latin typeface="Cambria"/>
                <a:cs typeface="Cambria"/>
              </a:rPr>
              <a:t>elaboração</a:t>
            </a:r>
            <a:r>
              <a:rPr sz="1750" spc="20" dirty="0">
                <a:latin typeface="Cambria"/>
                <a:cs typeface="Cambria"/>
              </a:rPr>
              <a:t> </a:t>
            </a:r>
            <a:r>
              <a:rPr sz="1750" dirty="0">
                <a:latin typeface="Cambria"/>
                <a:cs typeface="Cambria"/>
              </a:rPr>
              <a:t>da</a:t>
            </a:r>
            <a:r>
              <a:rPr sz="1750" spc="15" dirty="0">
                <a:latin typeface="Cambria"/>
                <a:cs typeface="Cambria"/>
              </a:rPr>
              <a:t> </a:t>
            </a:r>
            <a:r>
              <a:rPr sz="1750" spc="-5" dirty="0">
                <a:latin typeface="Cambria"/>
                <a:cs typeface="Cambria"/>
              </a:rPr>
              <a:t>Lei </a:t>
            </a:r>
            <a:r>
              <a:rPr sz="1750" dirty="0">
                <a:latin typeface="Cambria"/>
                <a:cs typeface="Cambria"/>
              </a:rPr>
              <a:t>de</a:t>
            </a:r>
            <a:r>
              <a:rPr sz="1750" spc="15" dirty="0">
                <a:latin typeface="Cambria"/>
                <a:cs typeface="Cambria"/>
              </a:rPr>
              <a:t> </a:t>
            </a:r>
            <a:r>
              <a:rPr sz="1750" spc="-5" dirty="0">
                <a:latin typeface="Cambria"/>
                <a:cs typeface="Cambria"/>
              </a:rPr>
              <a:t>Diretrizes</a:t>
            </a:r>
            <a:r>
              <a:rPr sz="1750" spc="10" dirty="0">
                <a:latin typeface="Cambria"/>
                <a:cs typeface="Cambria"/>
              </a:rPr>
              <a:t> </a:t>
            </a:r>
            <a:r>
              <a:rPr sz="1750" spc="-10" dirty="0">
                <a:latin typeface="Cambria"/>
                <a:cs typeface="Cambria"/>
              </a:rPr>
              <a:t>Orçamentárias</a:t>
            </a:r>
            <a:r>
              <a:rPr sz="1750" spc="45" dirty="0">
                <a:latin typeface="Cambria"/>
                <a:cs typeface="Cambria"/>
              </a:rPr>
              <a:t> </a:t>
            </a:r>
            <a:r>
              <a:rPr sz="1750" dirty="0">
                <a:latin typeface="Cambria"/>
                <a:cs typeface="Cambria"/>
              </a:rPr>
              <a:t>- </a:t>
            </a:r>
            <a:r>
              <a:rPr sz="1750" spc="-5" dirty="0">
                <a:latin typeface="Cambria"/>
                <a:cs typeface="Cambria"/>
              </a:rPr>
              <a:t>LDO</a:t>
            </a:r>
            <a:r>
              <a:rPr sz="1750" spc="30" dirty="0">
                <a:latin typeface="Cambria"/>
                <a:cs typeface="Cambria"/>
              </a:rPr>
              <a:t> </a:t>
            </a:r>
            <a:r>
              <a:rPr sz="1750" spc="-10" dirty="0">
                <a:latin typeface="Cambria"/>
                <a:cs typeface="Cambria"/>
              </a:rPr>
              <a:t>para</a:t>
            </a:r>
            <a:r>
              <a:rPr sz="1750" dirty="0">
                <a:latin typeface="Cambria"/>
                <a:cs typeface="Cambria"/>
              </a:rPr>
              <a:t> o </a:t>
            </a:r>
            <a:r>
              <a:rPr sz="1750" spc="5" dirty="0">
                <a:latin typeface="Cambria"/>
                <a:cs typeface="Cambria"/>
              </a:rPr>
              <a:t> </a:t>
            </a:r>
            <a:r>
              <a:rPr sz="1750" spc="-15" dirty="0">
                <a:latin typeface="Cambria"/>
                <a:cs typeface="Cambria"/>
              </a:rPr>
              <a:t>exercício</a:t>
            </a:r>
            <a:r>
              <a:rPr sz="1750" dirty="0">
                <a:latin typeface="Cambria"/>
                <a:cs typeface="Cambria"/>
              </a:rPr>
              <a:t> de</a:t>
            </a:r>
            <a:r>
              <a:rPr sz="1750" spc="-10" dirty="0">
                <a:latin typeface="Cambria"/>
                <a:cs typeface="Cambria"/>
              </a:rPr>
              <a:t> </a:t>
            </a:r>
            <a:r>
              <a:rPr sz="1750" dirty="0" smtClean="0">
                <a:latin typeface="Cambria"/>
                <a:cs typeface="Cambria"/>
              </a:rPr>
              <a:t>202</a:t>
            </a:r>
            <a:r>
              <a:rPr lang="pt-BR" sz="1750" dirty="0">
                <a:latin typeface="Cambria"/>
                <a:cs typeface="Cambria"/>
              </a:rPr>
              <a:t>6</a:t>
            </a:r>
            <a:r>
              <a:rPr sz="1750" dirty="0" smtClean="0">
                <a:latin typeface="Cambria"/>
                <a:cs typeface="Cambria"/>
              </a:rPr>
              <a:t>.</a:t>
            </a:r>
            <a:endParaRPr sz="1750" dirty="0">
              <a:latin typeface="Cambria"/>
              <a:cs typeface="Cambria"/>
            </a:endParaRPr>
          </a:p>
        </p:txBody>
      </p:sp>
      <p:sp>
        <p:nvSpPr>
          <p:cNvPr id="5" name="object 5"/>
          <p:cNvSpPr/>
          <p:nvPr/>
        </p:nvSpPr>
        <p:spPr>
          <a:xfrm>
            <a:off x="3505077" y="1348739"/>
            <a:ext cx="6847840" cy="367665"/>
          </a:xfrm>
          <a:custGeom>
            <a:avLst/>
            <a:gdLst/>
            <a:ahLst/>
            <a:cxnLst/>
            <a:rect l="l" t="t" r="r" b="b"/>
            <a:pathLst>
              <a:path w="6847840" h="367664">
                <a:moveTo>
                  <a:pt x="6847331" y="306323"/>
                </a:moveTo>
                <a:lnTo>
                  <a:pt x="6847331" y="60959"/>
                </a:lnTo>
                <a:lnTo>
                  <a:pt x="6842497" y="37290"/>
                </a:lnTo>
                <a:lnTo>
                  <a:pt x="6829234" y="17906"/>
                </a:lnTo>
                <a:lnTo>
                  <a:pt x="6809398" y="4810"/>
                </a:lnTo>
                <a:lnTo>
                  <a:pt x="6784847"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4847" y="367283"/>
                </a:lnTo>
                <a:lnTo>
                  <a:pt x="6809398" y="362473"/>
                </a:lnTo>
                <a:lnTo>
                  <a:pt x="6829234" y="349376"/>
                </a:lnTo>
                <a:lnTo>
                  <a:pt x="6842497" y="329993"/>
                </a:lnTo>
                <a:lnTo>
                  <a:pt x="6847331" y="306323"/>
                </a:lnTo>
                <a:close/>
              </a:path>
            </a:pathLst>
          </a:custGeom>
          <a:solidFill>
            <a:srgbClr val="0E5E7B"/>
          </a:solidFill>
        </p:spPr>
        <p:txBody>
          <a:bodyPr wrap="square" lIns="0" tIns="0" rIns="0" bIns="0" rtlCol="0"/>
          <a:lstStyle/>
          <a:p>
            <a:endParaRPr dirty="0"/>
          </a:p>
        </p:txBody>
      </p:sp>
      <p:sp>
        <p:nvSpPr>
          <p:cNvPr id="6" name="object 6"/>
          <p:cNvSpPr txBox="1">
            <a:spLocks noGrp="1"/>
          </p:cNvSpPr>
          <p:nvPr>
            <p:ph type="title"/>
          </p:nvPr>
        </p:nvSpPr>
        <p:spPr>
          <a:xfrm>
            <a:off x="7502026" y="1355851"/>
            <a:ext cx="2762885" cy="320040"/>
          </a:xfrm>
          <a:prstGeom prst="rect">
            <a:avLst/>
          </a:prstGeom>
        </p:spPr>
        <p:txBody>
          <a:bodyPr vert="horz" wrap="square" lIns="0" tIns="16510" rIns="0" bIns="0" rtlCol="0">
            <a:spAutoFit/>
          </a:bodyPr>
          <a:lstStyle/>
          <a:p>
            <a:pPr marL="12700">
              <a:lnSpc>
                <a:spcPct val="100000"/>
              </a:lnSpc>
              <a:spcBef>
                <a:spcPts val="130"/>
              </a:spcBef>
            </a:pPr>
            <a:r>
              <a:rPr spc="5" dirty="0"/>
              <a:t>FUNDAMENTO</a:t>
            </a:r>
            <a:r>
              <a:rPr spc="-35" dirty="0"/>
              <a:t> </a:t>
            </a:r>
            <a:r>
              <a:rPr spc="15" dirty="0"/>
              <a:t>E</a:t>
            </a:r>
            <a:r>
              <a:rPr spc="-15" dirty="0"/>
              <a:t> </a:t>
            </a:r>
            <a:r>
              <a:rPr spc="10" dirty="0"/>
              <a:t>OBJETIVO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2585323"/>
          </a:xfrm>
          <a:prstGeom prst="rect">
            <a:avLst/>
          </a:prstGeom>
        </p:spPr>
        <p:txBody>
          <a:bodyPr wrap="square">
            <a:spAutoFit/>
          </a:bodyPr>
          <a:lstStyle/>
          <a:p>
            <a:pPr algn="just"/>
            <a:r>
              <a:rPr lang="pt-BR" b="1" dirty="0" smtClean="0"/>
              <a:t>Art.21 </a:t>
            </a:r>
            <a:r>
              <a:rPr lang="pt-BR" dirty="0"/>
              <a:t>Para efeito do disposto nos incisos V e X do art. 37, observado o inciso II, §1º e </a:t>
            </a:r>
            <a:r>
              <a:rPr lang="pt-BR" i="1" dirty="0"/>
              <a:t>caput</a:t>
            </a:r>
            <a:r>
              <a:rPr lang="pt-BR" dirty="0"/>
              <a:t> do art.169, da Constituição Federal, com as disposições contidas na Emenda Constitucional nº 109, de 15 de março de 2021, e na Lei Complementar Federal nº 101, de 2000, fica estabelecido que a Administração Direta e Indireta, e o Poder Legislativo, poderão criar cargos, empregos e funções, alterar a estrutura de carreira, realizar concurso público, conceder qualquer vantagem, corrigir, reajustar ou aumentar a remuneração dos servidores públicos municipais e admitir pessoal, mediante lei e prévia dotação orçamentária suficiente para atendimento da respectiva despesa, de acordo com os limites constitucionais e legais</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a:t>
            </a:r>
          </a:p>
          <a:p>
            <a:pPr lvl="4"/>
            <a:r>
              <a:rPr lang="pt-BR" b="1" dirty="0" smtClean="0"/>
              <a:t>DAS DESPESAS COM PESSOAL E ENCARGOS SOCIAIS</a:t>
            </a:r>
          </a:p>
        </p:txBody>
      </p:sp>
    </p:spTree>
    <p:extLst>
      <p:ext uri="{BB962C8B-B14F-4D97-AF65-F5344CB8AC3E}">
        <p14:creationId xmlns:p14="http://schemas.microsoft.com/office/powerpoint/2010/main" val="112935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dirty="0"/>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3168650"/>
            <a:ext cx="8686800" cy="2585323"/>
          </a:xfrm>
          <a:prstGeom prst="rect">
            <a:avLst/>
          </a:prstGeom>
        </p:spPr>
        <p:txBody>
          <a:bodyPr wrap="square">
            <a:spAutoFit/>
          </a:bodyPr>
          <a:lstStyle/>
          <a:p>
            <a:pPr algn="just"/>
            <a:r>
              <a:rPr lang="pt-BR" b="1" dirty="0"/>
              <a:t>Art. 22</a:t>
            </a:r>
            <a:r>
              <a:rPr lang="pt-BR" dirty="0"/>
              <a:t>. </a:t>
            </a:r>
            <a:r>
              <a:rPr lang="pt-BR" dirty="0"/>
              <a:t>A despesa total com pessoal dos Poderes Executivo e Legislativo, respectivamente, não excederá os limites de 54% (</a:t>
            </a:r>
            <a:r>
              <a:rPr lang="pt-BR" dirty="0" err="1"/>
              <a:t>cinqüenta</a:t>
            </a:r>
            <a:r>
              <a:rPr lang="pt-BR" dirty="0"/>
              <a:t> e quatro por cento) e 6% (seis por cento) da Receita Corrente Líquida, observada os limites prudenciais. </a:t>
            </a:r>
            <a:endParaRPr lang="pt-BR" dirty="0" smtClean="0"/>
          </a:p>
          <a:p>
            <a:r>
              <a:rPr lang="pt-BR" dirty="0"/>
              <a:t> </a:t>
            </a:r>
          </a:p>
          <a:p>
            <a:pPr algn="just"/>
            <a:r>
              <a:rPr lang="pt-BR" b="1" dirty="0"/>
              <a:t>Art. 23</a:t>
            </a:r>
            <a:r>
              <a:rPr lang="pt-BR" dirty="0"/>
              <a:t>. </a:t>
            </a:r>
            <a:r>
              <a:rPr lang="pt-BR" dirty="0"/>
              <a:t>No exercício financeiro de 2026 a realização de hora extra, quando a despesa com pessoal houver excedido o limite disposto no parágrafo único do art. 22 da Lei Complementar Federal nº 101, de 2000, somente poderá ocorrer nos casos de necessidade temporária de excepcional interesse público, devidamente justificado pela autoridade competente</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a:t>
            </a:r>
          </a:p>
          <a:p>
            <a:pPr lvl="4"/>
            <a:r>
              <a:rPr lang="pt-BR" b="1" dirty="0" smtClean="0"/>
              <a:t>DAS DESPESAS COM PESSOAL E ENCARGOS SOCIAIS</a:t>
            </a:r>
          </a:p>
        </p:txBody>
      </p:sp>
    </p:spTree>
    <p:extLst>
      <p:ext uri="{BB962C8B-B14F-4D97-AF65-F5344CB8AC3E}">
        <p14:creationId xmlns:p14="http://schemas.microsoft.com/office/powerpoint/2010/main" val="835159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560332"/>
            <a:ext cx="8686800" cy="3416320"/>
          </a:xfrm>
          <a:prstGeom prst="rect">
            <a:avLst/>
          </a:prstGeom>
        </p:spPr>
        <p:txBody>
          <a:bodyPr wrap="square">
            <a:spAutoFit/>
          </a:bodyPr>
          <a:lstStyle/>
          <a:p>
            <a:pPr algn="just"/>
            <a:r>
              <a:rPr lang="pt-BR" b="1" dirty="0"/>
              <a:t>Art. 25</a:t>
            </a:r>
            <a:r>
              <a:rPr lang="pt-BR" dirty="0"/>
              <a:t>. </a:t>
            </a:r>
            <a:r>
              <a:rPr lang="pt-BR" dirty="0"/>
              <a:t>O Poder Executivo poderá, mediante autorização legislativa específica, transferir recursos do Tesouro Municipal, a título de subvenção social, às entidades sem fins lucrativos, as quais desenvolvam atividades nas áreas social, médica, educacional, cultural e desportiva, desde que estejam legalmente constituídas, em observância as regras aplicáveis à concessão de recursos públicos.</a:t>
            </a:r>
          </a:p>
          <a:p>
            <a:pPr algn="just"/>
            <a:r>
              <a:rPr lang="pt-BR" dirty="0"/>
              <a:t> </a:t>
            </a:r>
          </a:p>
          <a:p>
            <a:r>
              <a:rPr lang="pt-BR" b="1" dirty="0"/>
              <a:t>§1º</a:t>
            </a:r>
            <a:r>
              <a:rPr lang="pt-BR" dirty="0"/>
              <a:t> </a:t>
            </a:r>
            <a:r>
              <a:rPr lang="pt-BR" dirty="0"/>
              <a:t>As entidades beneficiadas nos termos do </a:t>
            </a:r>
            <a:r>
              <a:rPr lang="pt-BR" i="1" dirty="0"/>
              <a:t>caput</a:t>
            </a:r>
            <a:r>
              <a:rPr lang="pt-BR" dirty="0"/>
              <a:t> deste artigo deverão prestar contas dos recursos recebidos ao Poder Executivo.</a:t>
            </a:r>
          </a:p>
          <a:p>
            <a:pPr algn="just"/>
            <a:r>
              <a:rPr lang="pt-BR" dirty="0"/>
              <a:t> </a:t>
            </a:r>
          </a:p>
          <a:p>
            <a:pPr algn="just"/>
            <a:r>
              <a:rPr lang="pt-BR" b="1" dirty="0"/>
              <a:t>§2º</a:t>
            </a:r>
            <a:r>
              <a:rPr lang="pt-BR" dirty="0"/>
              <a:t> </a:t>
            </a:r>
            <a:r>
              <a:rPr lang="pt-BR" dirty="0"/>
              <a:t>Fica vedada à concessão de subvenção a entidades que não cumprirem as exigências do §1º deste artigo, assim como as que não tiverem suas contas aprovadas pelo Poder Executivo</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VI</a:t>
            </a:r>
          </a:p>
          <a:p>
            <a:pPr lvl="4"/>
            <a:r>
              <a:rPr lang="pt-BR" b="1" dirty="0" smtClean="0"/>
              <a:t>DAS CONDIÇÕES PARA CONCESSÃO DE RECURSOS PÚBLICOS</a:t>
            </a:r>
          </a:p>
        </p:txBody>
      </p:sp>
    </p:spTree>
    <p:extLst>
      <p:ext uri="{BB962C8B-B14F-4D97-AF65-F5344CB8AC3E}">
        <p14:creationId xmlns:p14="http://schemas.microsoft.com/office/powerpoint/2010/main" val="4172026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787650"/>
            <a:ext cx="8686800" cy="1754326"/>
          </a:xfrm>
          <a:prstGeom prst="rect">
            <a:avLst/>
          </a:prstGeom>
        </p:spPr>
        <p:txBody>
          <a:bodyPr wrap="square">
            <a:spAutoFit/>
          </a:bodyPr>
          <a:lstStyle/>
          <a:p>
            <a:r>
              <a:rPr lang="pt-BR" b="1" dirty="0" smtClean="0"/>
              <a:t>Art. 26</a:t>
            </a:r>
            <a:r>
              <a:rPr lang="pt-BR" dirty="0" smtClean="0"/>
              <a:t>. </a:t>
            </a:r>
            <a:r>
              <a:rPr lang="pt-BR" dirty="0"/>
              <a:t>O Poder Executivo poderá destinar recursos para pessoas físicas ou jurídicas situadas no Município, visando cobrir suas necessidades ou déficit, respectivamente, observadas as disposições contidas em lei municipal específica.</a:t>
            </a:r>
          </a:p>
          <a:p>
            <a:r>
              <a:rPr lang="pt-BR" dirty="0"/>
              <a:t> </a:t>
            </a:r>
          </a:p>
          <a:p>
            <a:r>
              <a:rPr lang="pt-BR" b="1" dirty="0"/>
              <a:t>Art. 27.</a:t>
            </a:r>
            <a:r>
              <a:rPr lang="pt-BR" dirty="0"/>
              <a:t> </a:t>
            </a:r>
            <a:r>
              <a:rPr lang="pt-BR" dirty="0"/>
              <a:t>A Lei Orçamentária conterá dotação para acobertar despesas com contribuições a entidades que visem o desenvolvimento municipal ou regional</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VI</a:t>
            </a:r>
          </a:p>
          <a:p>
            <a:pPr lvl="4"/>
            <a:r>
              <a:rPr lang="pt-BR" b="1" dirty="0" smtClean="0"/>
              <a:t>DAS CONDIÇÕES PARA CONCESSÃO DE RECURSOS PÚBLICOS</a:t>
            </a:r>
          </a:p>
        </p:txBody>
      </p:sp>
    </p:spTree>
    <p:extLst>
      <p:ext uri="{BB962C8B-B14F-4D97-AF65-F5344CB8AC3E}">
        <p14:creationId xmlns:p14="http://schemas.microsoft.com/office/powerpoint/2010/main" val="2013061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560332"/>
            <a:ext cx="8686800" cy="2862322"/>
          </a:xfrm>
          <a:prstGeom prst="rect">
            <a:avLst/>
          </a:prstGeom>
        </p:spPr>
        <p:txBody>
          <a:bodyPr wrap="square">
            <a:spAutoFit/>
          </a:bodyPr>
          <a:lstStyle/>
          <a:p>
            <a:pPr algn="just"/>
            <a:r>
              <a:rPr lang="pt-BR" b="1" dirty="0"/>
              <a:t>Art. 28.</a:t>
            </a:r>
            <a:r>
              <a:rPr lang="pt-BR" dirty="0"/>
              <a:t> </a:t>
            </a:r>
            <a:r>
              <a:rPr lang="pt-BR" dirty="0"/>
              <a:t>Qualquer Projeto de Lei que conceda ou amplie incentivos, isenção ou benefícios de natureza tributária ou financeira, que gere efeitos sobre a receita estimada para o Orçamento de 2026, deverá, para sua aprovação, observar os termos do art. 14 da Lei Complementar Federal n° 101, de 2000, no que couber.</a:t>
            </a:r>
            <a:r>
              <a:rPr lang="pt-BR" dirty="0"/>
              <a:t> </a:t>
            </a:r>
            <a:r>
              <a:rPr lang="pt-BR" dirty="0" smtClean="0"/>
              <a:t>.</a:t>
            </a:r>
          </a:p>
          <a:p>
            <a:pPr algn="just"/>
            <a:endParaRPr lang="pt-BR" dirty="0"/>
          </a:p>
          <a:p>
            <a:pPr algn="just"/>
            <a:endParaRPr lang="pt-BR" dirty="0"/>
          </a:p>
          <a:p>
            <a:pPr algn="just"/>
            <a:r>
              <a:rPr lang="pt-BR" b="1" dirty="0"/>
              <a:t>Art. 29.</a:t>
            </a:r>
            <a:r>
              <a:rPr lang="pt-BR" dirty="0"/>
              <a:t> </a:t>
            </a:r>
            <a:r>
              <a:rPr lang="pt-BR" dirty="0"/>
              <a:t>O Chefe do Poder Executivo, autorizado em lei, poderá conceder benefício fiscal aos contribuintes que pagarem seus tributos em parcela única e no prazo de vencimento, ou ainda em dia com suas obrigações tributárias, devendo, nesses casos, serem considerados os cálculos da estimativa da receita</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VII</a:t>
            </a:r>
          </a:p>
          <a:p>
            <a:pPr lvl="4"/>
            <a:r>
              <a:rPr lang="pt-BR" b="1" dirty="0" smtClean="0"/>
              <a:t>DAS ALTERAÇÕES NA LEGISLAÇÃO TRIBUTÁRIA </a:t>
            </a:r>
          </a:p>
        </p:txBody>
      </p:sp>
    </p:spTree>
    <p:extLst>
      <p:ext uri="{BB962C8B-B14F-4D97-AF65-F5344CB8AC3E}">
        <p14:creationId xmlns:p14="http://schemas.microsoft.com/office/powerpoint/2010/main" val="3244443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560332"/>
            <a:ext cx="8686800" cy="2585323"/>
          </a:xfrm>
          <a:prstGeom prst="rect">
            <a:avLst/>
          </a:prstGeom>
        </p:spPr>
        <p:txBody>
          <a:bodyPr wrap="square">
            <a:spAutoFit/>
          </a:bodyPr>
          <a:lstStyle/>
          <a:p>
            <a:r>
              <a:rPr lang="pt-BR" b="1" dirty="0"/>
              <a:t>Art. 31.</a:t>
            </a:r>
            <a:r>
              <a:rPr lang="pt-BR" dirty="0"/>
              <a:t> </a:t>
            </a:r>
            <a:r>
              <a:rPr lang="pt-BR" dirty="0"/>
              <a:t>Observada a legislação vigente, o Município poderá realizar operações de crédito destinadas a financiar despesas de capital previstas no Orçamento. </a:t>
            </a:r>
            <a:endParaRPr lang="pt-BR" dirty="0" smtClean="0"/>
          </a:p>
          <a:p>
            <a:endParaRPr lang="pt-BR" dirty="0"/>
          </a:p>
          <a:p>
            <a:r>
              <a:rPr lang="pt-BR" b="1" dirty="0"/>
              <a:t>Art. 32. </a:t>
            </a:r>
            <a:r>
              <a:rPr lang="pt-BR" dirty="0"/>
              <a:t>A Lei Orçamentária poderá autorizar a realização de operações de crédito por antecipação de receita, desde que observado o disposto no art. 38 da Lei Complementar Federal nº 101, de 2000.</a:t>
            </a:r>
          </a:p>
          <a:p>
            <a:endParaRPr lang="pt-BR" dirty="0"/>
          </a:p>
          <a:p>
            <a:r>
              <a:rPr lang="pt-BR" dirty="0"/>
              <a:t> </a:t>
            </a:r>
            <a:r>
              <a:rPr lang="pt-BR" b="1" dirty="0" smtClean="0"/>
              <a:t>Art</a:t>
            </a:r>
            <a:r>
              <a:rPr lang="pt-BR" b="1" dirty="0"/>
              <a:t>. 33. </a:t>
            </a:r>
            <a:r>
              <a:rPr lang="pt-BR" dirty="0"/>
              <a:t>As operações de crédito deverão ser autorizadas por lei específica e constar do Orçamento Anual para 2026. </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VIII</a:t>
            </a:r>
          </a:p>
          <a:p>
            <a:pPr lvl="4"/>
            <a:r>
              <a:rPr lang="pt-BR" b="1" dirty="0" smtClean="0"/>
              <a:t>DAS DISPOSIÇÕES SOBRE A DÍVIDA PÚBLICA MUNICIPAL</a:t>
            </a:r>
          </a:p>
        </p:txBody>
      </p:sp>
    </p:spTree>
    <p:extLst>
      <p:ext uri="{BB962C8B-B14F-4D97-AF65-F5344CB8AC3E}">
        <p14:creationId xmlns:p14="http://schemas.microsoft.com/office/powerpoint/2010/main" val="4118170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560332"/>
            <a:ext cx="8686800" cy="2862322"/>
          </a:xfrm>
          <a:prstGeom prst="rect">
            <a:avLst/>
          </a:prstGeom>
        </p:spPr>
        <p:txBody>
          <a:bodyPr wrap="square">
            <a:spAutoFit/>
          </a:bodyPr>
          <a:lstStyle/>
          <a:p>
            <a:r>
              <a:rPr lang="pt-BR" b="1" dirty="0"/>
              <a:t>Art. 34. </a:t>
            </a:r>
            <a:r>
              <a:rPr lang="pt-BR" dirty="0"/>
              <a:t>A despesa de competência de outros entes da Federação só será assumida pelo Município quando firmado convênio, acordo, ajuste ou outros instrumentos congêneres, previsto recurso na lei orçamentária e que visem ao desenvolvimento municipal.</a:t>
            </a:r>
          </a:p>
          <a:p>
            <a:endParaRPr lang="pt-BR" dirty="0"/>
          </a:p>
          <a:p>
            <a:r>
              <a:rPr lang="pt-BR" dirty="0"/>
              <a:t> </a:t>
            </a:r>
          </a:p>
          <a:p>
            <a:r>
              <a:rPr lang="pt-BR" b="1" dirty="0"/>
              <a:t>Art. 36. </a:t>
            </a:r>
            <a:r>
              <a:rPr lang="pt-BR" dirty="0"/>
              <a:t>A Proposta Orçamentária do Município, relativa ao exercício de 2026, deverá ser elaborada de conformidade com o princípio de transparência dos atos de gestão, além dos princípios contábeis geralmente aceitos, a fim de garantir o livre acesso e participação dos cidadãos às informações relativas à elaboração, execução e acompanhamento do orçamento, inclusive na discussão em audiências públicas</a:t>
            </a:r>
            <a:r>
              <a:rPr lang="pt-BR" dirty="0" smtClean="0"/>
              <a:t>.</a:t>
            </a:r>
            <a:endParaRPr lang="pt-BR" dirty="0"/>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IX</a:t>
            </a:r>
          </a:p>
          <a:p>
            <a:pPr lvl="4"/>
            <a:r>
              <a:rPr lang="pt-BR" b="1" dirty="0" smtClean="0"/>
              <a:t>DAS DISPOSIÇÕES FINAIS</a:t>
            </a:r>
          </a:p>
        </p:txBody>
      </p:sp>
    </p:spTree>
    <p:extLst>
      <p:ext uri="{BB962C8B-B14F-4D97-AF65-F5344CB8AC3E}">
        <p14:creationId xmlns:p14="http://schemas.microsoft.com/office/powerpoint/2010/main" val="2977731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3689482" y="1155191"/>
            <a:ext cx="6847840" cy="367665"/>
          </a:xfrm>
          <a:custGeom>
            <a:avLst/>
            <a:gdLst/>
            <a:ahLst/>
            <a:cxnLst/>
            <a:rect l="l" t="t" r="r" b="b"/>
            <a:pathLst>
              <a:path w="6847840" h="367665">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6510" rIns="0" bIns="0" rtlCol="0">
            <a:spAutoFit/>
          </a:bodyPr>
          <a:lstStyle/>
          <a:p>
            <a:pPr marL="8324850">
              <a:lnSpc>
                <a:spcPct val="100000"/>
              </a:lnSpc>
              <a:spcBef>
                <a:spcPts val="130"/>
              </a:spcBef>
            </a:pPr>
            <a:r>
              <a:rPr lang="pt-BR" dirty="0" smtClean="0"/>
              <a:t>LDO/2026</a:t>
            </a:r>
            <a:endParaRPr spc="5" dirty="0"/>
          </a:p>
        </p:txBody>
      </p:sp>
      <p:sp>
        <p:nvSpPr>
          <p:cNvPr id="4" name="Retângulo 3"/>
          <p:cNvSpPr/>
          <p:nvPr/>
        </p:nvSpPr>
        <p:spPr>
          <a:xfrm>
            <a:off x="774700" y="2560332"/>
            <a:ext cx="8686800" cy="1754326"/>
          </a:xfrm>
          <a:prstGeom prst="rect">
            <a:avLst/>
          </a:prstGeom>
        </p:spPr>
        <p:txBody>
          <a:bodyPr wrap="square">
            <a:spAutoFit/>
          </a:bodyPr>
          <a:lstStyle/>
          <a:p>
            <a:pPr algn="just"/>
            <a:r>
              <a:rPr lang="pt-BR" b="1" dirty="0"/>
              <a:t>Art. 37. </a:t>
            </a:r>
            <a:r>
              <a:rPr lang="pt-BR" dirty="0"/>
              <a:t>O Projeto de Lei Orçamentária de 2026 deverá ser enviado ao Poder Executivo até o dia 31 de dezembro de 2025.</a:t>
            </a:r>
          </a:p>
          <a:p>
            <a:pPr algn="just"/>
            <a:r>
              <a:rPr lang="pt-BR" dirty="0"/>
              <a:t> </a:t>
            </a:r>
          </a:p>
          <a:p>
            <a:pPr algn="just"/>
            <a:r>
              <a:rPr lang="pt-BR" dirty="0"/>
              <a:t> §1º Caso o Projeto de Lei Orçamentária de 2026 não seja enviado no prazo disposto no </a:t>
            </a:r>
            <a:r>
              <a:rPr lang="pt-BR" i="1" dirty="0"/>
              <a:t>caput </a:t>
            </a:r>
            <a:r>
              <a:rPr lang="pt-BR" dirty="0"/>
              <a:t>deste artigo, fica o Poder Executivo Municipal autorizado a executar a proposta orçamentária vigente, até a sanção da respectiva Lei Orçamentária de 2026.</a:t>
            </a:r>
          </a:p>
        </p:txBody>
      </p:sp>
      <p:sp>
        <p:nvSpPr>
          <p:cNvPr id="5" name="Retângulo 4"/>
          <p:cNvSpPr/>
          <p:nvPr/>
        </p:nvSpPr>
        <p:spPr>
          <a:xfrm>
            <a:off x="1689100" y="1873250"/>
            <a:ext cx="8720082" cy="646331"/>
          </a:xfrm>
          <a:prstGeom prst="rect">
            <a:avLst/>
          </a:prstGeom>
        </p:spPr>
        <p:txBody>
          <a:bodyPr wrap="square">
            <a:spAutoFit/>
          </a:bodyPr>
          <a:lstStyle/>
          <a:p>
            <a:pPr lvl="4"/>
            <a:r>
              <a:rPr lang="pt-BR" b="1" dirty="0" smtClean="0"/>
              <a:t>CAPÍTULO IX</a:t>
            </a:r>
          </a:p>
          <a:p>
            <a:pPr lvl="4"/>
            <a:r>
              <a:rPr lang="pt-BR" b="1" dirty="0" smtClean="0"/>
              <a:t>DAS DISPOSIÇÕES FINAIS</a:t>
            </a:r>
          </a:p>
        </p:txBody>
      </p:sp>
    </p:spTree>
    <p:extLst>
      <p:ext uri="{BB962C8B-B14F-4D97-AF65-F5344CB8AC3E}">
        <p14:creationId xmlns:p14="http://schemas.microsoft.com/office/powerpoint/2010/main" val="1433884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4268" y="2730498"/>
            <a:ext cx="5264785" cy="614680"/>
          </a:xfrm>
          <a:prstGeom prst="rect">
            <a:avLst/>
          </a:prstGeom>
        </p:spPr>
        <p:txBody>
          <a:bodyPr vert="horz" wrap="square" lIns="0" tIns="13970" rIns="0" bIns="0" rtlCol="0">
            <a:spAutoFit/>
          </a:bodyPr>
          <a:lstStyle/>
          <a:p>
            <a:pPr marL="12700">
              <a:lnSpc>
                <a:spcPct val="100000"/>
              </a:lnSpc>
              <a:spcBef>
                <a:spcPts val="110"/>
              </a:spcBef>
            </a:pPr>
            <a:r>
              <a:rPr sz="3850" dirty="0">
                <a:solidFill>
                  <a:srgbClr val="585858"/>
                </a:solidFill>
              </a:rPr>
              <a:t>FINAL</a:t>
            </a:r>
            <a:r>
              <a:rPr sz="3850" spc="-35" dirty="0">
                <a:solidFill>
                  <a:srgbClr val="585858"/>
                </a:solidFill>
              </a:rPr>
              <a:t> </a:t>
            </a:r>
            <a:r>
              <a:rPr sz="3850" spc="-45" dirty="0">
                <a:solidFill>
                  <a:srgbClr val="585858"/>
                </a:solidFill>
              </a:rPr>
              <a:t>DA</a:t>
            </a:r>
            <a:r>
              <a:rPr sz="3850" spc="-20" dirty="0">
                <a:solidFill>
                  <a:srgbClr val="585858"/>
                </a:solidFill>
              </a:rPr>
              <a:t> </a:t>
            </a:r>
            <a:r>
              <a:rPr sz="3850" spc="-35" dirty="0">
                <a:solidFill>
                  <a:srgbClr val="585858"/>
                </a:solidFill>
              </a:rPr>
              <a:t>APRESENTAÇÃO</a:t>
            </a:r>
            <a:endParaRPr sz="3850"/>
          </a:p>
        </p:txBody>
      </p:sp>
      <p:sp>
        <p:nvSpPr>
          <p:cNvPr id="3" name="object 3"/>
          <p:cNvSpPr txBox="1"/>
          <p:nvPr/>
        </p:nvSpPr>
        <p:spPr>
          <a:xfrm>
            <a:off x="3484764" y="3905502"/>
            <a:ext cx="3420745" cy="1791335"/>
          </a:xfrm>
          <a:prstGeom prst="rect">
            <a:avLst/>
          </a:prstGeom>
        </p:spPr>
        <p:txBody>
          <a:bodyPr vert="horz" wrap="square" lIns="0" tIns="13970" rIns="0" bIns="0" rtlCol="0">
            <a:spAutoFit/>
          </a:bodyPr>
          <a:lstStyle/>
          <a:p>
            <a:pPr algn="ctr">
              <a:lnSpc>
                <a:spcPct val="100000"/>
              </a:lnSpc>
              <a:spcBef>
                <a:spcPts val="110"/>
              </a:spcBef>
            </a:pPr>
            <a:r>
              <a:rPr sz="3850" b="1" spc="-5" dirty="0">
                <a:solidFill>
                  <a:srgbClr val="585858"/>
                </a:solidFill>
                <a:latin typeface="Calibri"/>
                <a:cs typeface="Calibri"/>
              </a:rPr>
              <a:t>Muito</a:t>
            </a:r>
            <a:r>
              <a:rPr sz="3850" b="1" spc="-75" dirty="0">
                <a:solidFill>
                  <a:srgbClr val="585858"/>
                </a:solidFill>
                <a:latin typeface="Calibri"/>
                <a:cs typeface="Calibri"/>
              </a:rPr>
              <a:t> </a:t>
            </a:r>
            <a:r>
              <a:rPr sz="3850" b="1" spc="-5" dirty="0">
                <a:solidFill>
                  <a:srgbClr val="585858"/>
                </a:solidFill>
                <a:latin typeface="Calibri"/>
                <a:cs typeface="Calibri"/>
              </a:rPr>
              <a:t>Obrigado!</a:t>
            </a:r>
            <a:endParaRPr sz="3850" dirty="0">
              <a:latin typeface="Calibri"/>
              <a:cs typeface="Calibri"/>
            </a:endParaRPr>
          </a:p>
          <a:p>
            <a:pPr>
              <a:lnSpc>
                <a:spcPct val="100000"/>
              </a:lnSpc>
              <a:spcBef>
                <a:spcPts val="5"/>
              </a:spcBef>
            </a:pPr>
            <a:endParaRPr sz="3800" dirty="0">
              <a:latin typeface="Calibri"/>
              <a:cs typeface="Calibri"/>
            </a:endParaRPr>
          </a:p>
          <a:p>
            <a:pPr marL="1270" algn="ctr">
              <a:lnSpc>
                <a:spcPct val="100000"/>
              </a:lnSpc>
              <a:spcBef>
                <a:spcPts val="5"/>
              </a:spcBef>
            </a:pPr>
            <a:r>
              <a:rPr lang="pt-BR" sz="3850" b="1" dirty="0" smtClean="0">
                <a:solidFill>
                  <a:srgbClr val="585858"/>
                </a:solidFill>
                <a:latin typeface="Calibri"/>
                <a:cs typeface="Calibri"/>
              </a:rPr>
              <a:t>Junho</a:t>
            </a:r>
            <a:r>
              <a:rPr sz="3850" b="1" spc="-45" dirty="0" smtClean="0">
                <a:solidFill>
                  <a:srgbClr val="585858"/>
                </a:solidFill>
                <a:latin typeface="Calibri"/>
                <a:cs typeface="Calibri"/>
              </a:rPr>
              <a:t> </a:t>
            </a:r>
            <a:r>
              <a:rPr sz="3850" b="1" spc="5" dirty="0">
                <a:solidFill>
                  <a:srgbClr val="585858"/>
                </a:solidFill>
                <a:latin typeface="Calibri"/>
                <a:cs typeface="Calibri"/>
              </a:rPr>
              <a:t>de</a:t>
            </a:r>
            <a:r>
              <a:rPr sz="3850" b="1" spc="-20" dirty="0">
                <a:solidFill>
                  <a:srgbClr val="585858"/>
                </a:solidFill>
                <a:latin typeface="Calibri"/>
                <a:cs typeface="Calibri"/>
              </a:rPr>
              <a:t> </a:t>
            </a:r>
            <a:r>
              <a:rPr sz="3850" b="1" dirty="0" smtClean="0">
                <a:solidFill>
                  <a:srgbClr val="585858"/>
                </a:solidFill>
                <a:latin typeface="Calibri"/>
                <a:cs typeface="Calibri"/>
              </a:rPr>
              <a:t>202</a:t>
            </a:r>
            <a:r>
              <a:rPr lang="pt-BR" sz="3850" b="1" dirty="0">
                <a:solidFill>
                  <a:srgbClr val="585858"/>
                </a:solidFill>
                <a:latin typeface="Calibri"/>
                <a:cs typeface="Calibri"/>
              </a:rPr>
              <a:t>6</a:t>
            </a:r>
            <a:r>
              <a:rPr sz="3850" b="1" dirty="0" smtClean="0">
                <a:solidFill>
                  <a:srgbClr val="585858"/>
                </a:solidFill>
                <a:latin typeface="Calibri"/>
                <a:cs typeface="Calibri"/>
              </a:rPr>
              <a:t>.</a:t>
            </a:r>
            <a:endParaRPr sz="385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96001" y="2749778"/>
            <a:ext cx="6713719" cy="1118576"/>
          </a:xfrm>
          <a:prstGeom prst="rect">
            <a:avLst/>
          </a:prstGeom>
        </p:spPr>
        <p:txBody>
          <a:bodyPr vert="horz" wrap="square" lIns="0" tIns="10478" rIns="0" bIns="0" rtlCol="0">
            <a:spAutoFit/>
          </a:bodyPr>
          <a:lstStyle/>
          <a:p>
            <a:pPr marL="11030" marR="4412" algn="ctr">
              <a:spcBef>
                <a:spcPts val="83"/>
              </a:spcBef>
              <a:tabLst>
                <a:tab pos="3564327" algn="l"/>
              </a:tabLst>
            </a:pPr>
            <a:r>
              <a:rPr sz="2400" dirty="0">
                <a:solidFill>
                  <a:srgbClr val="334361"/>
                </a:solidFill>
                <a:latin typeface="Gill Sans MT"/>
                <a:cs typeface="Gill Sans MT"/>
              </a:rPr>
              <a:t>A</a:t>
            </a:r>
            <a:r>
              <a:rPr sz="2400" spc="-109" dirty="0">
                <a:solidFill>
                  <a:srgbClr val="334361"/>
                </a:solidFill>
                <a:latin typeface="Gill Sans MT"/>
                <a:cs typeface="Gill Sans MT"/>
              </a:rPr>
              <a:t> </a:t>
            </a:r>
            <a:r>
              <a:rPr sz="2400" spc="117" dirty="0" err="1">
                <a:solidFill>
                  <a:srgbClr val="334361"/>
                </a:solidFill>
                <a:latin typeface="Gill Sans MT"/>
                <a:cs typeface="Gill Sans MT"/>
              </a:rPr>
              <a:t>Administração</a:t>
            </a:r>
            <a:r>
              <a:rPr sz="2400" spc="-109" dirty="0">
                <a:solidFill>
                  <a:srgbClr val="334361"/>
                </a:solidFill>
                <a:latin typeface="Gill Sans MT"/>
                <a:cs typeface="Gill Sans MT"/>
              </a:rPr>
              <a:t> </a:t>
            </a:r>
            <a:r>
              <a:rPr sz="2400" spc="165" dirty="0" err="1" smtClean="0">
                <a:solidFill>
                  <a:srgbClr val="334361"/>
                </a:solidFill>
                <a:latin typeface="Gill Sans MT"/>
                <a:cs typeface="Gill Sans MT"/>
              </a:rPr>
              <a:t>Pública</a:t>
            </a:r>
            <a:r>
              <a:rPr lang="pt-BR" sz="2400" spc="165" dirty="0" smtClean="0">
                <a:solidFill>
                  <a:srgbClr val="334361"/>
                </a:solidFill>
                <a:latin typeface="Gill Sans MT"/>
                <a:cs typeface="Gill Sans MT"/>
              </a:rPr>
              <a:t> </a:t>
            </a:r>
            <a:r>
              <a:rPr sz="2400" spc="109" dirty="0" smtClean="0">
                <a:solidFill>
                  <a:srgbClr val="334361"/>
                </a:solidFill>
                <a:latin typeface="Gill Sans MT"/>
                <a:cs typeface="Gill Sans MT"/>
              </a:rPr>
              <a:t>tem</a:t>
            </a:r>
            <a:r>
              <a:rPr sz="2400" spc="-56" dirty="0" smtClean="0">
                <a:solidFill>
                  <a:srgbClr val="334361"/>
                </a:solidFill>
                <a:latin typeface="Gill Sans MT"/>
                <a:cs typeface="Gill Sans MT"/>
              </a:rPr>
              <a:t> </a:t>
            </a:r>
            <a:r>
              <a:rPr sz="2400" spc="122" dirty="0">
                <a:solidFill>
                  <a:srgbClr val="334361"/>
                </a:solidFill>
                <a:latin typeface="Gill Sans MT"/>
                <a:cs typeface="Gill Sans MT"/>
              </a:rPr>
              <a:t>como</a:t>
            </a:r>
            <a:r>
              <a:rPr sz="2400" spc="-61" dirty="0">
                <a:solidFill>
                  <a:srgbClr val="334361"/>
                </a:solidFill>
                <a:latin typeface="Gill Sans MT"/>
                <a:cs typeface="Gill Sans MT"/>
              </a:rPr>
              <a:t> </a:t>
            </a:r>
            <a:r>
              <a:rPr sz="2400" spc="109" dirty="0">
                <a:solidFill>
                  <a:srgbClr val="334361"/>
                </a:solidFill>
                <a:latin typeface="Gill Sans MT"/>
                <a:cs typeface="Gill Sans MT"/>
              </a:rPr>
              <a:t>principal </a:t>
            </a:r>
            <a:r>
              <a:rPr sz="2400" spc="74" dirty="0">
                <a:solidFill>
                  <a:srgbClr val="334361"/>
                </a:solidFill>
                <a:latin typeface="Gill Sans MT"/>
                <a:cs typeface="Gill Sans MT"/>
              </a:rPr>
              <a:t>objetivo</a:t>
            </a:r>
            <a:r>
              <a:rPr sz="2400" spc="-56" dirty="0">
                <a:solidFill>
                  <a:srgbClr val="334361"/>
                </a:solidFill>
                <a:latin typeface="Gill Sans MT"/>
                <a:cs typeface="Gill Sans MT"/>
              </a:rPr>
              <a:t> </a:t>
            </a:r>
            <a:r>
              <a:rPr sz="2400" dirty="0">
                <a:solidFill>
                  <a:srgbClr val="334361"/>
                </a:solidFill>
                <a:latin typeface="Gill Sans MT"/>
                <a:cs typeface="Gill Sans MT"/>
              </a:rPr>
              <a:t>o</a:t>
            </a:r>
            <a:r>
              <a:rPr sz="2400" spc="-52" dirty="0">
                <a:solidFill>
                  <a:srgbClr val="334361"/>
                </a:solidFill>
                <a:latin typeface="Gill Sans MT"/>
                <a:cs typeface="Gill Sans MT"/>
              </a:rPr>
              <a:t> </a:t>
            </a:r>
            <a:r>
              <a:rPr sz="2400" spc="117" dirty="0">
                <a:solidFill>
                  <a:srgbClr val="334361"/>
                </a:solidFill>
                <a:latin typeface="Gill Sans MT"/>
                <a:cs typeface="Gill Sans MT"/>
              </a:rPr>
              <a:t>interesse</a:t>
            </a:r>
            <a:r>
              <a:rPr sz="2400" spc="-65" dirty="0">
                <a:solidFill>
                  <a:srgbClr val="334361"/>
                </a:solidFill>
                <a:latin typeface="Gill Sans MT"/>
                <a:cs typeface="Gill Sans MT"/>
              </a:rPr>
              <a:t> </a:t>
            </a:r>
            <a:r>
              <a:rPr sz="2400" spc="117" dirty="0">
                <a:solidFill>
                  <a:srgbClr val="334361"/>
                </a:solidFill>
                <a:latin typeface="Gill Sans MT"/>
                <a:cs typeface="Gill Sans MT"/>
              </a:rPr>
              <a:t>público</a:t>
            </a:r>
            <a:r>
              <a:rPr sz="2400" spc="-56" dirty="0">
                <a:solidFill>
                  <a:srgbClr val="334361"/>
                </a:solidFill>
                <a:latin typeface="Gill Sans MT"/>
                <a:cs typeface="Gill Sans MT"/>
              </a:rPr>
              <a:t> </a:t>
            </a:r>
            <a:r>
              <a:rPr sz="2400" spc="148" dirty="0">
                <a:solidFill>
                  <a:srgbClr val="334361"/>
                </a:solidFill>
                <a:latin typeface="Gill Sans MT"/>
                <a:cs typeface="Gill Sans MT"/>
              </a:rPr>
              <a:t>para</a:t>
            </a:r>
            <a:r>
              <a:rPr sz="2400" spc="-52" dirty="0">
                <a:solidFill>
                  <a:srgbClr val="334361"/>
                </a:solidFill>
                <a:latin typeface="Gill Sans MT"/>
                <a:cs typeface="Gill Sans MT"/>
              </a:rPr>
              <a:t> </a:t>
            </a:r>
            <a:r>
              <a:rPr sz="2400" spc="191" dirty="0">
                <a:solidFill>
                  <a:srgbClr val="334361"/>
                </a:solidFill>
                <a:latin typeface="Gill Sans MT"/>
                <a:cs typeface="Gill Sans MT"/>
              </a:rPr>
              <a:t>isso</a:t>
            </a:r>
            <a:r>
              <a:rPr sz="2400" spc="-52" dirty="0">
                <a:solidFill>
                  <a:srgbClr val="334361"/>
                </a:solidFill>
                <a:latin typeface="Gill Sans MT"/>
                <a:cs typeface="Gill Sans MT"/>
              </a:rPr>
              <a:t> </a:t>
            </a:r>
            <a:r>
              <a:rPr sz="2400" spc="104" dirty="0">
                <a:solidFill>
                  <a:srgbClr val="334361"/>
                </a:solidFill>
                <a:latin typeface="Gill Sans MT"/>
                <a:cs typeface="Gill Sans MT"/>
              </a:rPr>
              <a:t>deve </a:t>
            </a:r>
            <a:r>
              <a:rPr sz="2400" spc="139" dirty="0">
                <a:solidFill>
                  <a:srgbClr val="334361"/>
                </a:solidFill>
                <a:latin typeface="Gill Sans MT"/>
                <a:cs typeface="Gill Sans MT"/>
              </a:rPr>
              <a:t>seguir</a:t>
            </a:r>
            <a:r>
              <a:rPr sz="2400" spc="-65" dirty="0">
                <a:solidFill>
                  <a:srgbClr val="334361"/>
                </a:solidFill>
                <a:latin typeface="Gill Sans MT"/>
                <a:cs typeface="Gill Sans MT"/>
              </a:rPr>
              <a:t> </a:t>
            </a:r>
            <a:r>
              <a:rPr sz="2400" spc="174" dirty="0">
                <a:solidFill>
                  <a:srgbClr val="334361"/>
                </a:solidFill>
                <a:latin typeface="Gill Sans MT"/>
                <a:cs typeface="Gill Sans MT"/>
              </a:rPr>
              <a:t>os</a:t>
            </a:r>
            <a:r>
              <a:rPr sz="2400" spc="-52" dirty="0">
                <a:solidFill>
                  <a:srgbClr val="334361"/>
                </a:solidFill>
                <a:latin typeface="Gill Sans MT"/>
                <a:cs typeface="Gill Sans MT"/>
              </a:rPr>
              <a:t> </a:t>
            </a:r>
            <a:r>
              <a:rPr sz="2400" spc="113" dirty="0">
                <a:solidFill>
                  <a:srgbClr val="334361"/>
                </a:solidFill>
                <a:latin typeface="Gill Sans MT"/>
                <a:cs typeface="Gill Sans MT"/>
              </a:rPr>
              <a:t>princípios</a:t>
            </a:r>
            <a:r>
              <a:rPr sz="2400" spc="-83" dirty="0">
                <a:solidFill>
                  <a:srgbClr val="334361"/>
                </a:solidFill>
                <a:latin typeface="Gill Sans MT"/>
                <a:cs typeface="Gill Sans MT"/>
              </a:rPr>
              <a:t> </a:t>
            </a:r>
            <a:r>
              <a:rPr sz="2400" spc="139" dirty="0">
                <a:solidFill>
                  <a:srgbClr val="334361"/>
                </a:solidFill>
                <a:latin typeface="Gill Sans MT"/>
                <a:cs typeface="Gill Sans MT"/>
              </a:rPr>
              <a:t>constitucionais</a:t>
            </a:r>
            <a:r>
              <a:rPr sz="2400" spc="-83" dirty="0">
                <a:solidFill>
                  <a:srgbClr val="334361"/>
                </a:solidFill>
                <a:latin typeface="Gill Sans MT"/>
                <a:cs typeface="Gill Sans MT"/>
              </a:rPr>
              <a:t> </a:t>
            </a:r>
            <a:r>
              <a:rPr sz="2400" spc="291" dirty="0">
                <a:solidFill>
                  <a:srgbClr val="334361"/>
                </a:solidFill>
                <a:latin typeface="Gill Sans MT"/>
                <a:cs typeface="Gill Sans MT"/>
              </a:rPr>
              <a:t>a</a:t>
            </a:r>
            <a:r>
              <a:rPr sz="2400" spc="-61" dirty="0">
                <a:solidFill>
                  <a:srgbClr val="334361"/>
                </a:solidFill>
                <a:latin typeface="Gill Sans MT"/>
                <a:cs typeface="Gill Sans MT"/>
              </a:rPr>
              <a:t> </a:t>
            </a:r>
            <a:r>
              <a:rPr sz="2400" spc="122" dirty="0">
                <a:solidFill>
                  <a:srgbClr val="334361"/>
                </a:solidFill>
                <a:latin typeface="Gill Sans MT"/>
                <a:cs typeface="Gill Sans MT"/>
              </a:rPr>
              <a:t>saber:</a:t>
            </a:r>
            <a:endParaRPr sz="2400" dirty="0">
              <a:latin typeface="Gill Sans MT"/>
              <a:cs typeface="Gill Sans MT"/>
            </a:endParaRPr>
          </a:p>
        </p:txBody>
      </p:sp>
      <p:sp>
        <p:nvSpPr>
          <p:cNvPr id="3" name="object 3"/>
          <p:cNvSpPr/>
          <p:nvPr/>
        </p:nvSpPr>
        <p:spPr>
          <a:xfrm>
            <a:off x="532448" y="4859002"/>
            <a:ext cx="1405087" cy="1033546"/>
          </a:xfrm>
          <a:custGeom>
            <a:avLst/>
            <a:gdLst/>
            <a:ahLst/>
            <a:cxnLst/>
            <a:rect l="l" t="t" r="r" b="b"/>
            <a:pathLst>
              <a:path w="1767205" h="1034414">
                <a:moveTo>
                  <a:pt x="0" y="172465"/>
                </a:moveTo>
                <a:lnTo>
                  <a:pt x="6157" y="126617"/>
                </a:lnTo>
                <a:lnTo>
                  <a:pt x="23535" y="85419"/>
                </a:lnTo>
                <a:lnTo>
                  <a:pt x="50490" y="50514"/>
                </a:lnTo>
                <a:lnTo>
                  <a:pt x="85379" y="23546"/>
                </a:lnTo>
                <a:lnTo>
                  <a:pt x="126560" y="6160"/>
                </a:lnTo>
                <a:lnTo>
                  <a:pt x="172389" y="0"/>
                </a:lnTo>
                <a:lnTo>
                  <a:pt x="1594485" y="0"/>
                </a:lnTo>
                <a:lnTo>
                  <a:pt x="1640279" y="6160"/>
                </a:lnTo>
                <a:lnTo>
                  <a:pt x="1681442" y="23546"/>
                </a:lnTo>
                <a:lnTo>
                  <a:pt x="1716325" y="50514"/>
                </a:lnTo>
                <a:lnTo>
                  <a:pt x="1743281" y="85419"/>
                </a:lnTo>
                <a:lnTo>
                  <a:pt x="1760663" y="126617"/>
                </a:lnTo>
                <a:lnTo>
                  <a:pt x="1766824" y="172465"/>
                </a:lnTo>
                <a:lnTo>
                  <a:pt x="1766824" y="862075"/>
                </a:lnTo>
                <a:lnTo>
                  <a:pt x="1760663" y="907870"/>
                </a:lnTo>
                <a:lnTo>
                  <a:pt x="1743281" y="949033"/>
                </a:lnTo>
                <a:lnTo>
                  <a:pt x="1716325" y="983916"/>
                </a:lnTo>
                <a:lnTo>
                  <a:pt x="1681442" y="1010872"/>
                </a:lnTo>
                <a:lnTo>
                  <a:pt x="1640279" y="1028254"/>
                </a:lnTo>
                <a:lnTo>
                  <a:pt x="1594485" y="1034414"/>
                </a:lnTo>
                <a:lnTo>
                  <a:pt x="172389" y="1034414"/>
                </a:lnTo>
                <a:lnTo>
                  <a:pt x="126560" y="1028254"/>
                </a:lnTo>
                <a:lnTo>
                  <a:pt x="85379" y="1010872"/>
                </a:lnTo>
                <a:lnTo>
                  <a:pt x="50490" y="983916"/>
                </a:lnTo>
                <a:lnTo>
                  <a:pt x="23535" y="949033"/>
                </a:lnTo>
                <a:lnTo>
                  <a:pt x="6157" y="907870"/>
                </a:lnTo>
                <a:lnTo>
                  <a:pt x="0" y="862075"/>
                </a:lnTo>
                <a:lnTo>
                  <a:pt x="0" y="172465"/>
                </a:lnTo>
                <a:close/>
              </a:path>
            </a:pathLst>
          </a:custGeom>
          <a:ln w="25400">
            <a:solidFill>
              <a:srgbClr val="528795"/>
            </a:solidFill>
          </a:ln>
        </p:spPr>
        <p:txBody>
          <a:bodyPr wrap="square" lIns="0" tIns="0" rIns="0" bIns="0" rtlCol="0"/>
          <a:lstStyle/>
          <a:p>
            <a:endParaRPr/>
          </a:p>
        </p:txBody>
      </p:sp>
      <p:sp>
        <p:nvSpPr>
          <p:cNvPr id="4" name="object 4"/>
          <p:cNvSpPr txBox="1"/>
          <p:nvPr/>
        </p:nvSpPr>
        <p:spPr>
          <a:xfrm>
            <a:off x="759584" y="5220901"/>
            <a:ext cx="1081916" cy="226024"/>
          </a:xfrm>
          <a:prstGeom prst="rect">
            <a:avLst/>
          </a:prstGeom>
        </p:spPr>
        <p:txBody>
          <a:bodyPr vert="horz" wrap="square" lIns="0" tIns="10478" rIns="0" bIns="0" rtlCol="0">
            <a:spAutoFit/>
          </a:bodyPr>
          <a:lstStyle/>
          <a:p>
            <a:pPr marL="11030">
              <a:spcBef>
                <a:spcPts val="83"/>
              </a:spcBef>
            </a:pPr>
            <a:r>
              <a:rPr sz="1400" b="1" spc="-148" dirty="0">
                <a:solidFill>
                  <a:srgbClr val="334361"/>
                </a:solidFill>
                <a:latin typeface="Gill Sans MT"/>
                <a:cs typeface="Gill Sans MT"/>
              </a:rPr>
              <a:t>LEGALIDADE</a:t>
            </a:r>
            <a:endParaRPr sz="1400" dirty="0">
              <a:latin typeface="Gill Sans MT"/>
              <a:cs typeface="Gill Sans MT"/>
            </a:endParaRPr>
          </a:p>
        </p:txBody>
      </p:sp>
      <p:sp>
        <p:nvSpPr>
          <p:cNvPr id="5" name="object 5"/>
          <p:cNvSpPr/>
          <p:nvPr/>
        </p:nvSpPr>
        <p:spPr>
          <a:xfrm>
            <a:off x="2062746" y="5255415"/>
            <a:ext cx="308988" cy="276628"/>
          </a:xfrm>
          <a:custGeom>
            <a:avLst/>
            <a:gdLst/>
            <a:ahLst/>
            <a:cxnLst/>
            <a:rect l="l" t="t" r="r" b="b"/>
            <a:pathLst>
              <a:path w="388619" h="276860">
                <a:moveTo>
                  <a:pt x="388239" y="138176"/>
                </a:moveTo>
                <a:lnTo>
                  <a:pt x="249936" y="0"/>
                </a:lnTo>
                <a:lnTo>
                  <a:pt x="249936" y="55245"/>
                </a:lnTo>
                <a:lnTo>
                  <a:pt x="0" y="55245"/>
                </a:lnTo>
                <a:lnTo>
                  <a:pt x="0" y="221107"/>
                </a:lnTo>
                <a:lnTo>
                  <a:pt x="249936" y="221107"/>
                </a:lnTo>
                <a:lnTo>
                  <a:pt x="249936" y="276479"/>
                </a:lnTo>
                <a:lnTo>
                  <a:pt x="388239" y="138176"/>
                </a:lnTo>
                <a:close/>
              </a:path>
            </a:pathLst>
          </a:custGeom>
          <a:solidFill>
            <a:srgbClr val="528795"/>
          </a:solidFill>
        </p:spPr>
        <p:txBody>
          <a:bodyPr wrap="square" lIns="0" tIns="0" rIns="0" bIns="0" rtlCol="0"/>
          <a:lstStyle/>
          <a:p>
            <a:endParaRPr/>
          </a:p>
        </p:txBody>
      </p:sp>
      <p:sp>
        <p:nvSpPr>
          <p:cNvPr id="6" name="object 6"/>
          <p:cNvSpPr/>
          <p:nvPr/>
        </p:nvSpPr>
        <p:spPr>
          <a:xfrm>
            <a:off x="2532588" y="4887678"/>
            <a:ext cx="1627235" cy="1033546"/>
          </a:xfrm>
          <a:custGeom>
            <a:avLst/>
            <a:gdLst/>
            <a:ahLst/>
            <a:cxnLst/>
            <a:rect l="l" t="t" r="r" b="b"/>
            <a:pathLst>
              <a:path w="2046604" h="1034414">
                <a:moveTo>
                  <a:pt x="0" y="172465"/>
                </a:moveTo>
                <a:lnTo>
                  <a:pt x="6160" y="126617"/>
                </a:lnTo>
                <a:lnTo>
                  <a:pt x="23546" y="85419"/>
                </a:lnTo>
                <a:lnTo>
                  <a:pt x="50514" y="50514"/>
                </a:lnTo>
                <a:lnTo>
                  <a:pt x="85419" y="23546"/>
                </a:lnTo>
                <a:lnTo>
                  <a:pt x="126617" y="6160"/>
                </a:lnTo>
                <a:lnTo>
                  <a:pt x="172465" y="0"/>
                </a:lnTo>
                <a:lnTo>
                  <a:pt x="1873885" y="0"/>
                </a:lnTo>
                <a:lnTo>
                  <a:pt x="1919723" y="6160"/>
                </a:lnTo>
                <a:lnTo>
                  <a:pt x="1960898" y="23546"/>
                </a:lnTo>
                <a:lnTo>
                  <a:pt x="1995773" y="50514"/>
                </a:lnTo>
                <a:lnTo>
                  <a:pt x="2022710" y="85419"/>
                </a:lnTo>
                <a:lnTo>
                  <a:pt x="2040072" y="126617"/>
                </a:lnTo>
                <a:lnTo>
                  <a:pt x="2046224" y="172465"/>
                </a:lnTo>
                <a:lnTo>
                  <a:pt x="2046224" y="862076"/>
                </a:lnTo>
                <a:lnTo>
                  <a:pt x="2040072" y="907870"/>
                </a:lnTo>
                <a:lnTo>
                  <a:pt x="2022710" y="949033"/>
                </a:lnTo>
                <a:lnTo>
                  <a:pt x="1995773" y="983916"/>
                </a:lnTo>
                <a:lnTo>
                  <a:pt x="1960898" y="1010872"/>
                </a:lnTo>
                <a:lnTo>
                  <a:pt x="1919723" y="1028254"/>
                </a:lnTo>
                <a:lnTo>
                  <a:pt x="1873885" y="1034414"/>
                </a:lnTo>
                <a:lnTo>
                  <a:pt x="172465" y="1034414"/>
                </a:lnTo>
                <a:lnTo>
                  <a:pt x="126617" y="1028254"/>
                </a:lnTo>
                <a:lnTo>
                  <a:pt x="85419" y="1010872"/>
                </a:lnTo>
                <a:lnTo>
                  <a:pt x="50514" y="983916"/>
                </a:lnTo>
                <a:lnTo>
                  <a:pt x="23546" y="949033"/>
                </a:lnTo>
                <a:lnTo>
                  <a:pt x="6160" y="907870"/>
                </a:lnTo>
                <a:lnTo>
                  <a:pt x="0" y="862076"/>
                </a:lnTo>
                <a:lnTo>
                  <a:pt x="0" y="172465"/>
                </a:lnTo>
                <a:close/>
              </a:path>
            </a:pathLst>
          </a:custGeom>
          <a:ln w="25400">
            <a:solidFill>
              <a:srgbClr val="528795"/>
            </a:solidFill>
          </a:ln>
        </p:spPr>
        <p:txBody>
          <a:bodyPr wrap="square" lIns="0" tIns="0" rIns="0" bIns="0" rtlCol="0"/>
          <a:lstStyle/>
          <a:p>
            <a:endParaRPr/>
          </a:p>
        </p:txBody>
      </p:sp>
      <p:sp>
        <p:nvSpPr>
          <p:cNvPr id="7" name="object 7"/>
          <p:cNvSpPr txBox="1"/>
          <p:nvPr/>
        </p:nvSpPr>
        <p:spPr>
          <a:xfrm>
            <a:off x="2666584" y="5249274"/>
            <a:ext cx="1460916" cy="226024"/>
          </a:xfrm>
          <a:prstGeom prst="rect">
            <a:avLst/>
          </a:prstGeom>
        </p:spPr>
        <p:txBody>
          <a:bodyPr vert="horz" wrap="square" lIns="0" tIns="10478" rIns="0" bIns="0" rtlCol="0">
            <a:spAutoFit/>
          </a:bodyPr>
          <a:lstStyle/>
          <a:p>
            <a:pPr marL="11030">
              <a:spcBef>
                <a:spcPts val="83"/>
              </a:spcBef>
            </a:pPr>
            <a:r>
              <a:rPr sz="1400" b="1" spc="-109" dirty="0">
                <a:solidFill>
                  <a:srgbClr val="334361"/>
                </a:solidFill>
                <a:latin typeface="Gill Sans MT"/>
                <a:cs typeface="Gill Sans MT"/>
              </a:rPr>
              <a:t>IMPESSOALIDADE</a:t>
            </a:r>
            <a:endParaRPr sz="1400" dirty="0">
              <a:latin typeface="Gill Sans MT"/>
              <a:cs typeface="Gill Sans MT"/>
            </a:endParaRPr>
          </a:p>
        </p:txBody>
      </p:sp>
      <p:sp>
        <p:nvSpPr>
          <p:cNvPr id="8" name="object 8"/>
          <p:cNvSpPr/>
          <p:nvPr/>
        </p:nvSpPr>
        <p:spPr>
          <a:xfrm>
            <a:off x="4735288" y="4887678"/>
            <a:ext cx="1405087" cy="1033546"/>
          </a:xfrm>
          <a:custGeom>
            <a:avLst/>
            <a:gdLst/>
            <a:ahLst/>
            <a:cxnLst/>
            <a:rect l="l" t="t" r="r" b="b"/>
            <a:pathLst>
              <a:path w="1767204" h="1034414">
                <a:moveTo>
                  <a:pt x="0" y="172465"/>
                </a:moveTo>
                <a:lnTo>
                  <a:pt x="6151" y="126617"/>
                </a:lnTo>
                <a:lnTo>
                  <a:pt x="23513" y="85419"/>
                </a:lnTo>
                <a:lnTo>
                  <a:pt x="50450" y="50514"/>
                </a:lnTo>
                <a:lnTo>
                  <a:pt x="85325" y="23546"/>
                </a:lnTo>
                <a:lnTo>
                  <a:pt x="126500" y="6160"/>
                </a:lnTo>
                <a:lnTo>
                  <a:pt x="172338" y="0"/>
                </a:lnTo>
                <a:lnTo>
                  <a:pt x="1594358" y="0"/>
                </a:lnTo>
                <a:lnTo>
                  <a:pt x="1640206" y="6160"/>
                </a:lnTo>
                <a:lnTo>
                  <a:pt x="1681404" y="23546"/>
                </a:lnTo>
                <a:lnTo>
                  <a:pt x="1716309" y="50514"/>
                </a:lnTo>
                <a:lnTo>
                  <a:pt x="1743277" y="85419"/>
                </a:lnTo>
                <a:lnTo>
                  <a:pt x="1760663" y="126617"/>
                </a:lnTo>
                <a:lnTo>
                  <a:pt x="1766824" y="172465"/>
                </a:lnTo>
                <a:lnTo>
                  <a:pt x="1766824" y="862076"/>
                </a:lnTo>
                <a:lnTo>
                  <a:pt x="1760663" y="907870"/>
                </a:lnTo>
                <a:lnTo>
                  <a:pt x="1743277" y="949033"/>
                </a:lnTo>
                <a:lnTo>
                  <a:pt x="1716309" y="983916"/>
                </a:lnTo>
                <a:lnTo>
                  <a:pt x="1681404" y="1010872"/>
                </a:lnTo>
                <a:lnTo>
                  <a:pt x="1640206" y="1028254"/>
                </a:lnTo>
                <a:lnTo>
                  <a:pt x="1594358" y="1034414"/>
                </a:lnTo>
                <a:lnTo>
                  <a:pt x="172338" y="1034414"/>
                </a:lnTo>
                <a:lnTo>
                  <a:pt x="126500" y="1028254"/>
                </a:lnTo>
                <a:lnTo>
                  <a:pt x="85325" y="1010872"/>
                </a:lnTo>
                <a:lnTo>
                  <a:pt x="50450" y="983916"/>
                </a:lnTo>
                <a:lnTo>
                  <a:pt x="23513" y="949033"/>
                </a:lnTo>
                <a:lnTo>
                  <a:pt x="6151" y="907870"/>
                </a:lnTo>
                <a:lnTo>
                  <a:pt x="0" y="862076"/>
                </a:lnTo>
                <a:lnTo>
                  <a:pt x="0" y="172465"/>
                </a:lnTo>
                <a:close/>
              </a:path>
            </a:pathLst>
          </a:custGeom>
          <a:ln w="25400">
            <a:solidFill>
              <a:srgbClr val="528795"/>
            </a:solidFill>
          </a:ln>
        </p:spPr>
        <p:txBody>
          <a:bodyPr wrap="square" lIns="0" tIns="0" rIns="0" bIns="0" rtlCol="0"/>
          <a:lstStyle/>
          <a:p>
            <a:endParaRPr/>
          </a:p>
        </p:txBody>
      </p:sp>
      <p:sp>
        <p:nvSpPr>
          <p:cNvPr id="9" name="object 9"/>
          <p:cNvSpPr txBox="1"/>
          <p:nvPr/>
        </p:nvSpPr>
        <p:spPr>
          <a:xfrm>
            <a:off x="4927849" y="5249274"/>
            <a:ext cx="1212525" cy="226024"/>
          </a:xfrm>
          <a:prstGeom prst="rect">
            <a:avLst/>
          </a:prstGeom>
        </p:spPr>
        <p:txBody>
          <a:bodyPr vert="horz" wrap="square" lIns="0" tIns="10478" rIns="0" bIns="0" rtlCol="0">
            <a:spAutoFit/>
          </a:bodyPr>
          <a:lstStyle/>
          <a:p>
            <a:pPr marL="11030">
              <a:spcBef>
                <a:spcPts val="83"/>
              </a:spcBef>
            </a:pPr>
            <a:r>
              <a:rPr sz="1400" b="1" spc="-143" dirty="0">
                <a:solidFill>
                  <a:srgbClr val="334361"/>
                </a:solidFill>
                <a:latin typeface="Gill Sans MT"/>
                <a:cs typeface="Gill Sans MT"/>
              </a:rPr>
              <a:t>MORALIDADE</a:t>
            </a:r>
            <a:endParaRPr sz="1400" dirty="0">
              <a:latin typeface="Gill Sans MT"/>
              <a:cs typeface="Gill Sans MT"/>
            </a:endParaRPr>
          </a:p>
        </p:txBody>
      </p:sp>
      <p:sp>
        <p:nvSpPr>
          <p:cNvPr id="10" name="object 10"/>
          <p:cNvSpPr/>
          <p:nvPr/>
        </p:nvSpPr>
        <p:spPr>
          <a:xfrm>
            <a:off x="6735428" y="4887678"/>
            <a:ext cx="1405087" cy="1033546"/>
          </a:xfrm>
          <a:custGeom>
            <a:avLst/>
            <a:gdLst/>
            <a:ahLst/>
            <a:cxnLst/>
            <a:rect l="l" t="t" r="r" b="b"/>
            <a:pathLst>
              <a:path w="1767204" h="1034414">
                <a:moveTo>
                  <a:pt x="0" y="172465"/>
                </a:moveTo>
                <a:lnTo>
                  <a:pt x="6160" y="126617"/>
                </a:lnTo>
                <a:lnTo>
                  <a:pt x="23542" y="85419"/>
                </a:lnTo>
                <a:lnTo>
                  <a:pt x="50498" y="50514"/>
                </a:lnTo>
                <a:lnTo>
                  <a:pt x="85381" y="23546"/>
                </a:lnTo>
                <a:lnTo>
                  <a:pt x="126544" y="6160"/>
                </a:lnTo>
                <a:lnTo>
                  <a:pt x="172339" y="0"/>
                </a:lnTo>
                <a:lnTo>
                  <a:pt x="1594485" y="0"/>
                </a:lnTo>
                <a:lnTo>
                  <a:pt x="1640279" y="6160"/>
                </a:lnTo>
                <a:lnTo>
                  <a:pt x="1681442" y="23546"/>
                </a:lnTo>
                <a:lnTo>
                  <a:pt x="1716325" y="50514"/>
                </a:lnTo>
                <a:lnTo>
                  <a:pt x="1743281" y="85419"/>
                </a:lnTo>
                <a:lnTo>
                  <a:pt x="1760663" y="126617"/>
                </a:lnTo>
                <a:lnTo>
                  <a:pt x="1766824" y="172465"/>
                </a:lnTo>
                <a:lnTo>
                  <a:pt x="1766824" y="862076"/>
                </a:lnTo>
                <a:lnTo>
                  <a:pt x="1760663" y="907870"/>
                </a:lnTo>
                <a:lnTo>
                  <a:pt x="1743281" y="949033"/>
                </a:lnTo>
                <a:lnTo>
                  <a:pt x="1716325" y="983916"/>
                </a:lnTo>
                <a:lnTo>
                  <a:pt x="1681442" y="1010872"/>
                </a:lnTo>
                <a:lnTo>
                  <a:pt x="1640279" y="1028254"/>
                </a:lnTo>
                <a:lnTo>
                  <a:pt x="1594485" y="1034414"/>
                </a:lnTo>
                <a:lnTo>
                  <a:pt x="172339" y="1034414"/>
                </a:lnTo>
                <a:lnTo>
                  <a:pt x="126544" y="1028254"/>
                </a:lnTo>
                <a:lnTo>
                  <a:pt x="85381" y="1010872"/>
                </a:lnTo>
                <a:lnTo>
                  <a:pt x="50498" y="983916"/>
                </a:lnTo>
                <a:lnTo>
                  <a:pt x="23542" y="949033"/>
                </a:lnTo>
                <a:lnTo>
                  <a:pt x="6160" y="907870"/>
                </a:lnTo>
                <a:lnTo>
                  <a:pt x="0" y="862076"/>
                </a:lnTo>
                <a:lnTo>
                  <a:pt x="0" y="172465"/>
                </a:lnTo>
                <a:close/>
              </a:path>
            </a:pathLst>
          </a:custGeom>
          <a:ln w="25400">
            <a:solidFill>
              <a:srgbClr val="528795"/>
            </a:solidFill>
          </a:ln>
        </p:spPr>
        <p:txBody>
          <a:bodyPr wrap="square" lIns="0" tIns="0" rIns="0" bIns="0" rtlCol="0"/>
          <a:lstStyle/>
          <a:p>
            <a:endParaRPr/>
          </a:p>
        </p:txBody>
      </p:sp>
      <p:sp>
        <p:nvSpPr>
          <p:cNvPr id="11" name="object 11"/>
          <p:cNvSpPr txBox="1"/>
          <p:nvPr/>
        </p:nvSpPr>
        <p:spPr>
          <a:xfrm>
            <a:off x="6923346" y="5249274"/>
            <a:ext cx="1166554" cy="226024"/>
          </a:xfrm>
          <a:prstGeom prst="rect">
            <a:avLst/>
          </a:prstGeom>
        </p:spPr>
        <p:txBody>
          <a:bodyPr vert="horz" wrap="square" lIns="0" tIns="10478" rIns="0" bIns="0" rtlCol="0">
            <a:spAutoFit/>
          </a:bodyPr>
          <a:lstStyle/>
          <a:p>
            <a:pPr marL="11030">
              <a:spcBef>
                <a:spcPts val="83"/>
              </a:spcBef>
            </a:pPr>
            <a:r>
              <a:rPr sz="1400" b="1" spc="-130" dirty="0">
                <a:solidFill>
                  <a:srgbClr val="334361"/>
                </a:solidFill>
                <a:latin typeface="Gill Sans MT"/>
                <a:cs typeface="Gill Sans MT"/>
              </a:rPr>
              <a:t>PUBLICIDADE</a:t>
            </a:r>
            <a:endParaRPr sz="1400" dirty="0">
              <a:latin typeface="Gill Sans MT"/>
              <a:cs typeface="Gill Sans MT"/>
            </a:endParaRPr>
          </a:p>
        </p:txBody>
      </p:sp>
      <p:sp>
        <p:nvSpPr>
          <p:cNvPr id="12" name="object 12"/>
          <p:cNvSpPr/>
          <p:nvPr/>
        </p:nvSpPr>
        <p:spPr>
          <a:xfrm>
            <a:off x="8735568" y="4887678"/>
            <a:ext cx="1405087" cy="1033546"/>
          </a:xfrm>
          <a:custGeom>
            <a:avLst/>
            <a:gdLst/>
            <a:ahLst/>
            <a:cxnLst/>
            <a:rect l="l" t="t" r="r" b="b"/>
            <a:pathLst>
              <a:path w="1767204" h="1034414">
                <a:moveTo>
                  <a:pt x="0" y="172465"/>
                </a:moveTo>
                <a:lnTo>
                  <a:pt x="6160" y="126617"/>
                </a:lnTo>
                <a:lnTo>
                  <a:pt x="23546" y="85419"/>
                </a:lnTo>
                <a:lnTo>
                  <a:pt x="50514" y="50514"/>
                </a:lnTo>
                <a:lnTo>
                  <a:pt x="85419" y="23546"/>
                </a:lnTo>
                <a:lnTo>
                  <a:pt x="126617" y="6160"/>
                </a:lnTo>
                <a:lnTo>
                  <a:pt x="172466" y="0"/>
                </a:lnTo>
                <a:lnTo>
                  <a:pt x="1594484" y="0"/>
                </a:lnTo>
                <a:lnTo>
                  <a:pt x="1640323" y="6160"/>
                </a:lnTo>
                <a:lnTo>
                  <a:pt x="1681498" y="23546"/>
                </a:lnTo>
                <a:lnTo>
                  <a:pt x="1716373" y="50514"/>
                </a:lnTo>
                <a:lnTo>
                  <a:pt x="1743310" y="85419"/>
                </a:lnTo>
                <a:lnTo>
                  <a:pt x="1760672" y="126617"/>
                </a:lnTo>
                <a:lnTo>
                  <a:pt x="1766824" y="172465"/>
                </a:lnTo>
                <a:lnTo>
                  <a:pt x="1766824" y="862076"/>
                </a:lnTo>
                <a:lnTo>
                  <a:pt x="1760672" y="907870"/>
                </a:lnTo>
                <a:lnTo>
                  <a:pt x="1743310" y="949033"/>
                </a:lnTo>
                <a:lnTo>
                  <a:pt x="1716373" y="983916"/>
                </a:lnTo>
                <a:lnTo>
                  <a:pt x="1681498" y="1010872"/>
                </a:lnTo>
                <a:lnTo>
                  <a:pt x="1640323" y="1028254"/>
                </a:lnTo>
                <a:lnTo>
                  <a:pt x="1594484" y="1034414"/>
                </a:lnTo>
                <a:lnTo>
                  <a:pt x="172466" y="1034414"/>
                </a:lnTo>
                <a:lnTo>
                  <a:pt x="126617" y="1028254"/>
                </a:lnTo>
                <a:lnTo>
                  <a:pt x="85419" y="1010872"/>
                </a:lnTo>
                <a:lnTo>
                  <a:pt x="50514" y="983916"/>
                </a:lnTo>
                <a:lnTo>
                  <a:pt x="23546" y="949033"/>
                </a:lnTo>
                <a:lnTo>
                  <a:pt x="6160" y="907870"/>
                </a:lnTo>
                <a:lnTo>
                  <a:pt x="0" y="862076"/>
                </a:lnTo>
                <a:lnTo>
                  <a:pt x="0" y="172465"/>
                </a:lnTo>
                <a:close/>
              </a:path>
            </a:pathLst>
          </a:custGeom>
          <a:ln w="25400">
            <a:solidFill>
              <a:srgbClr val="528795"/>
            </a:solidFill>
          </a:ln>
        </p:spPr>
        <p:txBody>
          <a:bodyPr wrap="square" lIns="0" tIns="0" rIns="0" bIns="0" rtlCol="0"/>
          <a:lstStyle/>
          <a:p>
            <a:endParaRPr/>
          </a:p>
        </p:txBody>
      </p:sp>
      <p:sp>
        <p:nvSpPr>
          <p:cNvPr id="13" name="object 13"/>
          <p:cNvSpPr txBox="1"/>
          <p:nvPr/>
        </p:nvSpPr>
        <p:spPr>
          <a:xfrm>
            <a:off x="9009720" y="5249274"/>
            <a:ext cx="985180" cy="226024"/>
          </a:xfrm>
          <a:prstGeom prst="rect">
            <a:avLst/>
          </a:prstGeom>
        </p:spPr>
        <p:txBody>
          <a:bodyPr vert="horz" wrap="square" lIns="0" tIns="10478" rIns="0" bIns="0" rtlCol="0">
            <a:spAutoFit/>
          </a:bodyPr>
          <a:lstStyle/>
          <a:p>
            <a:pPr marL="11030">
              <a:spcBef>
                <a:spcPts val="83"/>
              </a:spcBef>
            </a:pPr>
            <a:r>
              <a:rPr sz="1400" b="1" spc="-122" dirty="0">
                <a:solidFill>
                  <a:srgbClr val="334361"/>
                </a:solidFill>
                <a:latin typeface="Gill Sans MT"/>
                <a:cs typeface="Gill Sans MT"/>
              </a:rPr>
              <a:t>EFICIÊNCIA</a:t>
            </a:r>
            <a:endParaRPr sz="1400" dirty="0">
              <a:latin typeface="Gill Sans MT"/>
              <a:cs typeface="Gill Sans MT"/>
            </a:endParaRPr>
          </a:p>
        </p:txBody>
      </p:sp>
      <p:sp>
        <p:nvSpPr>
          <p:cNvPr id="14" name="object 14"/>
          <p:cNvSpPr/>
          <p:nvPr/>
        </p:nvSpPr>
        <p:spPr>
          <a:xfrm>
            <a:off x="4308259" y="5284093"/>
            <a:ext cx="308988" cy="276628"/>
          </a:xfrm>
          <a:custGeom>
            <a:avLst/>
            <a:gdLst/>
            <a:ahLst/>
            <a:cxnLst/>
            <a:rect l="l" t="t" r="r" b="b"/>
            <a:pathLst>
              <a:path w="388620" h="276860">
                <a:moveTo>
                  <a:pt x="388239" y="138176"/>
                </a:moveTo>
                <a:lnTo>
                  <a:pt x="250063" y="0"/>
                </a:lnTo>
                <a:lnTo>
                  <a:pt x="250063" y="55245"/>
                </a:lnTo>
                <a:lnTo>
                  <a:pt x="0" y="55245"/>
                </a:lnTo>
                <a:lnTo>
                  <a:pt x="0" y="221107"/>
                </a:lnTo>
                <a:lnTo>
                  <a:pt x="250063" y="221107"/>
                </a:lnTo>
                <a:lnTo>
                  <a:pt x="250063" y="276479"/>
                </a:lnTo>
                <a:lnTo>
                  <a:pt x="388239" y="138176"/>
                </a:lnTo>
                <a:close/>
              </a:path>
            </a:pathLst>
          </a:custGeom>
          <a:solidFill>
            <a:srgbClr val="528795"/>
          </a:solidFill>
        </p:spPr>
        <p:txBody>
          <a:bodyPr wrap="square" lIns="0" tIns="0" rIns="0" bIns="0" rtlCol="0"/>
          <a:lstStyle/>
          <a:p>
            <a:endParaRPr/>
          </a:p>
        </p:txBody>
      </p:sp>
      <p:sp>
        <p:nvSpPr>
          <p:cNvPr id="15" name="object 15"/>
          <p:cNvSpPr/>
          <p:nvPr/>
        </p:nvSpPr>
        <p:spPr>
          <a:xfrm>
            <a:off x="6259123" y="5284093"/>
            <a:ext cx="308988" cy="276628"/>
          </a:xfrm>
          <a:custGeom>
            <a:avLst/>
            <a:gdLst/>
            <a:ahLst/>
            <a:cxnLst/>
            <a:rect l="l" t="t" r="r" b="b"/>
            <a:pathLst>
              <a:path w="388620" h="276860">
                <a:moveTo>
                  <a:pt x="388239" y="138176"/>
                </a:moveTo>
                <a:lnTo>
                  <a:pt x="249936" y="0"/>
                </a:lnTo>
                <a:lnTo>
                  <a:pt x="249936" y="55245"/>
                </a:lnTo>
                <a:lnTo>
                  <a:pt x="0" y="55245"/>
                </a:lnTo>
                <a:lnTo>
                  <a:pt x="0" y="221107"/>
                </a:lnTo>
                <a:lnTo>
                  <a:pt x="249936" y="221107"/>
                </a:lnTo>
                <a:lnTo>
                  <a:pt x="249936" y="276479"/>
                </a:lnTo>
                <a:lnTo>
                  <a:pt x="388239" y="138176"/>
                </a:lnTo>
                <a:close/>
              </a:path>
            </a:pathLst>
          </a:custGeom>
          <a:solidFill>
            <a:srgbClr val="528795"/>
          </a:solidFill>
        </p:spPr>
        <p:txBody>
          <a:bodyPr wrap="square" lIns="0" tIns="0" rIns="0" bIns="0" rtlCol="0"/>
          <a:lstStyle/>
          <a:p>
            <a:endParaRPr/>
          </a:p>
        </p:txBody>
      </p:sp>
      <p:sp>
        <p:nvSpPr>
          <p:cNvPr id="16" name="object 16"/>
          <p:cNvSpPr/>
          <p:nvPr/>
        </p:nvSpPr>
        <p:spPr>
          <a:xfrm>
            <a:off x="8268856" y="5293991"/>
            <a:ext cx="308988" cy="276628"/>
          </a:xfrm>
          <a:custGeom>
            <a:avLst/>
            <a:gdLst/>
            <a:ahLst/>
            <a:cxnLst/>
            <a:rect l="l" t="t" r="r" b="b"/>
            <a:pathLst>
              <a:path w="388620" h="276860">
                <a:moveTo>
                  <a:pt x="388239" y="138176"/>
                </a:moveTo>
                <a:lnTo>
                  <a:pt x="250063" y="0"/>
                </a:lnTo>
                <a:lnTo>
                  <a:pt x="250063" y="55245"/>
                </a:lnTo>
                <a:lnTo>
                  <a:pt x="0" y="55245"/>
                </a:lnTo>
                <a:lnTo>
                  <a:pt x="0" y="221107"/>
                </a:lnTo>
                <a:lnTo>
                  <a:pt x="250063" y="221107"/>
                </a:lnTo>
                <a:lnTo>
                  <a:pt x="250063" y="276479"/>
                </a:lnTo>
                <a:lnTo>
                  <a:pt x="388239" y="138176"/>
                </a:lnTo>
                <a:close/>
              </a:path>
            </a:pathLst>
          </a:custGeom>
          <a:solidFill>
            <a:srgbClr val="528795"/>
          </a:solidFill>
        </p:spPr>
        <p:txBody>
          <a:bodyPr wrap="square" lIns="0" tIns="0" rIns="0" bIns="0" rtlCol="0"/>
          <a:lstStyle/>
          <a:p>
            <a:endParaRPr/>
          </a:p>
        </p:txBody>
      </p:sp>
      <p:sp>
        <p:nvSpPr>
          <p:cNvPr id="17" name="object 17"/>
          <p:cNvSpPr txBox="1">
            <a:spLocks noGrp="1"/>
          </p:cNvSpPr>
          <p:nvPr>
            <p:ph type="title"/>
          </p:nvPr>
        </p:nvSpPr>
        <p:spPr>
          <a:xfrm>
            <a:off x="2465944" y="1946798"/>
            <a:ext cx="5442628" cy="442581"/>
          </a:xfrm>
          <a:prstGeom prst="rect">
            <a:avLst/>
          </a:prstGeom>
        </p:spPr>
        <p:txBody>
          <a:bodyPr vert="horz" wrap="square" lIns="0" tIns="11581" rIns="0" bIns="0" rtlCol="0">
            <a:spAutoFit/>
          </a:bodyPr>
          <a:lstStyle/>
          <a:p>
            <a:pPr marL="11030">
              <a:spcBef>
                <a:spcPts val="91"/>
              </a:spcBef>
            </a:pPr>
            <a:r>
              <a:rPr sz="2800" spc="-22" dirty="0">
                <a:solidFill>
                  <a:schemeClr val="tx1">
                    <a:lumMod val="65000"/>
                    <a:lumOff val="35000"/>
                  </a:schemeClr>
                </a:solidFill>
              </a:rPr>
              <a:t>Princípios</a:t>
            </a:r>
            <a:r>
              <a:rPr sz="2800" spc="-91" dirty="0">
                <a:solidFill>
                  <a:schemeClr val="tx1">
                    <a:lumMod val="65000"/>
                    <a:lumOff val="35000"/>
                  </a:schemeClr>
                </a:solidFill>
              </a:rPr>
              <a:t> </a:t>
            </a:r>
            <a:r>
              <a:rPr sz="2800" dirty="0">
                <a:solidFill>
                  <a:schemeClr val="tx1">
                    <a:lumMod val="65000"/>
                    <a:lumOff val="35000"/>
                  </a:schemeClr>
                </a:solidFill>
              </a:rPr>
              <a:t>da</a:t>
            </a:r>
            <a:r>
              <a:rPr sz="2800" spc="-83" dirty="0">
                <a:solidFill>
                  <a:schemeClr val="tx1">
                    <a:lumMod val="65000"/>
                    <a:lumOff val="35000"/>
                  </a:schemeClr>
                </a:solidFill>
              </a:rPr>
              <a:t> </a:t>
            </a:r>
            <a:r>
              <a:rPr sz="2800" spc="-91" dirty="0">
                <a:solidFill>
                  <a:schemeClr val="tx1">
                    <a:lumMod val="65000"/>
                    <a:lumOff val="35000"/>
                  </a:schemeClr>
                </a:solidFill>
              </a:rPr>
              <a:t>Administração</a:t>
            </a:r>
            <a:r>
              <a:rPr sz="2800" spc="-83" dirty="0">
                <a:solidFill>
                  <a:schemeClr val="tx1">
                    <a:lumMod val="65000"/>
                    <a:lumOff val="35000"/>
                  </a:schemeClr>
                </a:solidFill>
              </a:rPr>
              <a:t> </a:t>
            </a:r>
            <a:r>
              <a:rPr sz="2800" spc="-9" dirty="0">
                <a:solidFill>
                  <a:schemeClr val="tx1">
                    <a:lumMod val="65000"/>
                    <a:lumOff val="35000"/>
                  </a:schemeClr>
                </a:solidFill>
              </a:rPr>
              <a:t>Pública</a:t>
            </a:r>
            <a:r>
              <a:rPr sz="2800" spc="-9" dirty="0">
                <a:solidFill>
                  <a:schemeClr val="tx1">
                    <a:lumMod val="65000"/>
                    <a:lumOff val="35000"/>
                  </a:schemeClr>
                </a:solidFill>
              </a:rPr>
              <a:t>?</a:t>
            </a:r>
            <a:endParaRPr sz="2800" dirty="0">
              <a:solidFill>
                <a:schemeClr val="tx1">
                  <a:lumMod val="65000"/>
                  <a:lumOff val="35000"/>
                </a:schemeClr>
              </a:solidFill>
            </a:endParaRPr>
          </a:p>
        </p:txBody>
      </p:sp>
    </p:spTree>
    <p:extLst>
      <p:ext uri="{BB962C8B-B14F-4D97-AF65-F5344CB8AC3E}">
        <p14:creationId xmlns:p14="http://schemas.microsoft.com/office/powerpoint/2010/main" val="1291823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150362" y="2695557"/>
            <a:ext cx="6006338" cy="2225678"/>
          </a:xfrm>
          <a:prstGeom prst="rect">
            <a:avLst/>
          </a:prstGeom>
          <a:solidFill>
            <a:srgbClr val="334361">
              <a:alpha val="69018"/>
            </a:srgbClr>
          </a:solidFill>
        </p:spPr>
        <p:txBody>
          <a:bodyPr vert="horz" wrap="square" lIns="0" tIns="192473" rIns="0" bIns="0" rtlCol="0">
            <a:spAutoFit/>
          </a:bodyPr>
          <a:lstStyle/>
          <a:p>
            <a:pPr>
              <a:spcBef>
                <a:spcPts val="1516"/>
              </a:spcBef>
            </a:pPr>
            <a:endParaRPr sz="2400" dirty="0">
              <a:latin typeface="Times New Roman"/>
              <a:cs typeface="Times New Roman"/>
            </a:endParaRPr>
          </a:p>
          <a:p>
            <a:pPr marL="269682" marR="253689" indent="2206" algn="just">
              <a:lnSpc>
                <a:spcPct val="90000"/>
              </a:lnSpc>
            </a:pPr>
            <a:r>
              <a:rPr sz="2400" spc="-360" dirty="0">
                <a:solidFill>
                  <a:srgbClr val="FFFFFF"/>
                </a:solidFill>
                <a:latin typeface="Gill Sans MT"/>
                <a:cs typeface="Gill Sans MT"/>
              </a:rPr>
              <a:t>O</a:t>
            </a:r>
            <a:r>
              <a:rPr sz="2400" spc="-52" dirty="0">
                <a:solidFill>
                  <a:srgbClr val="FFFFFF"/>
                </a:solidFill>
                <a:latin typeface="Gill Sans MT"/>
                <a:cs typeface="Gill Sans MT"/>
              </a:rPr>
              <a:t> </a:t>
            </a:r>
            <a:r>
              <a:rPr sz="2400" spc="135" dirty="0">
                <a:solidFill>
                  <a:srgbClr val="FFFFFF"/>
                </a:solidFill>
                <a:latin typeface="Gill Sans MT"/>
                <a:cs typeface="Gill Sans MT"/>
              </a:rPr>
              <a:t>planejamento</a:t>
            </a:r>
            <a:r>
              <a:rPr sz="2400" spc="-65" dirty="0">
                <a:solidFill>
                  <a:srgbClr val="FFFFFF"/>
                </a:solidFill>
                <a:latin typeface="Gill Sans MT"/>
                <a:cs typeface="Gill Sans MT"/>
              </a:rPr>
              <a:t> </a:t>
            </a:r>
            <a:r>
              <a:rPr sz="2400" spc="104" dirty="0">
                <a:solidFill>
                  <a:srgbClr val="FFFFFF"/>
                </a:solidFill>
                <a:latin typeface="Gill Sans MT"/>
                <a:cs typeface="Gill Sans MT"/>
              </a:rPr>
              <a:t>é</a:t>
            </a:r>
            <a:r>
              <a:rPr sz="2400" spc="-61" dirty="0">
                <a:solidFill>
                  <a:srgbClr val="FFFFFF"/>
                </a:solidFill>
                <a:latin typeface="Gill Sans MT"/>
                <a:cs typeface="Gill Sans MT"/>
              </a:rPr>
              <a:t> </a:t>
            </a:r>
            <a:r>
              <a:rPr sz="2400" spc="217" dirty="0">
                <a:solidFill>
                  <a:srgbClr val="FFFFFF"/>
                </a:solidFill>
                <a:latin typeface="Gill Sans MT"/>
                <a:cs typeface="Gill Sans MT"/>
              </a:rPr>
              <a:t>uma</a:t>
            </a:r>
            <a:r>
              <a:rPr sz="2400" spc="-52" dirty="0">
                <a:solidFill>
                  <a:srgbClr val="FFFFFF"/>
                </a:solidFill>
                <a:latin typeface="Gill Sans MT"/>
                <a:cs typeface="Gill Sans MT"/>
              </a:rPr>
              <a:t> </a:t>
            </a:r>
            <a:r>
              <a:rPr sz="2400" spc="234" dirty="0">
                <a:solidFill>
                  <a:srgbClr val="FFFFFF"/>
                </a:solidFill>
                <a:latin typeface="Gill Sans MT"/>
                <a:cs typeface="Gill Sans MT"/>
              </a:rPr>
              <a:t>das </a:t>
            </a:r>
            <a:r>
              <a:rPr sz="2400" spc="161" dirty="0">
                <a:solidFill>
                  <a:srgbClr val="FFFFFF"/>
                </a:solidFill>
                <a:latin typeface="Gill Sans MT"/>
                <a:cs typeface="Gill Sans MT"/>
              </a:rPr>
              <a:t>funções</a:t>
            </a:r>
            <a:r>
              <a:rPr sz="2400" spc="-61" dirty="0">
                <a:solidFill>
                  <a:srgbClr val="FFFFFF"/>
                </a:solidFill>
                <a:latin typeface="Gill Sans MT"/>
                <a:cs typeface="Gill Sans MT"/>
              </a:rPr>
              <a:t> </a:t>
            </a:r>
            <a:r>
              <a:rPr sz="2400" spc="204" dirty="0">
                <a:solidFill>
                  <a:srgbClr val="FFFFFF"/>
                </a:solidFill>
                <a:latin typeface="Gill Sans MT"/>
                <a:cs typeface="Gill Sans MT"/>
              </a:rPr>
              <a:t>essenciais</a:t>
            </a:r>
            <a:r>
              <a:rPr sz="2400" spc="-69" dirty="0">
                <a:solidFill>
                  <a:srgbClr val="FFFFFF"/>
                </a:solidFill>
                <a:latin typeface="Gill Sans MT"/>
                <a:cs typeface="Gill Sans MT"/>
              </a:rPr>
              <a:t> </a:t>
            </a:r>
            <a:r>
              <a:rPr sz="2400" spc="182" dirty="0">
                <a:solidFill>
                  <a:srgbClr val="FFFFFF"/>
                </a:solidFill>
                <a:latin typeface="Gill Sans MT"/>
                <a:cs typeface="Gill Sans MT"/>
              </a:rPr>
              <a:t>da </a:t>
            </a:r>
            <a:r>
              <a:rPr sz="2400" spc="152" dirty="0">
                <a:solidFill>
                  <a:srgbClr val="FFFFFF"/>
                </a:solidFill>
                <a:latin typeface="Gill Sans MT"/>
                <a:cs typeface="Gill Sans MT"/>
              </a:rPr>
              <a:t>governança</a:t>
            </a:r>
            <a:r>
              <a:rPr sz="2400" spc="-56" dirty="0">
                <a:solidFill>
                  <a:srgbClr val="FFFFFF"/>
                </a:solidFill>
                <a:latin typeface="Gill Sans MT"/>
                <a:cs typeface="Gill Sans MT"/>
              </a:rPr>
              <a:t> </a:t>
            </a:r>
            <a:r>
              <a:rPr sz="2400" spc="74" dirty="0">
                <a:solidFill>
                  <a:srgbClr val="FFFFFF"/>
                </a:solidFill>
                <a:latin typeface="Gill Sans MT"/>
                <a:cs typeface="Gill Sans MT"/>
              </a:rPr>
              <a:t>do</a:t>
            </a:r>
            <a:r>
              <a:rPr sz="2400" spc="-69" dirty="0">
                <a:solidFill>
                  <a:srgbClr val="FFFFFF"/>
                </a:solidFill>
                <a:latin typeface="Gill Sans MT"/>
                <a:cs typeface="Gill Sans MT"/>
              </a:rPr>
              <a:t> </a:t>
            </a:r>
            <a:r>
              <a:rPr sz="2400" spc="69" dirty="0">
                <a:solidFill>
                  <a:srgbClr val="FFFFFF"/>
                </a:solidFill>
                <a:latin typeface="Gill Sans MT"/>
                <a:cs typeface="Gill Sans MT"/>
              </a:rPr>
              <a:t>setor</a:t>
            </a:r>
            <a:r>
              <a:rPr sz="2400" spc="-65" dirty="0">
                <a:solidFill>
                  <a:srgbClr val="FFFFFF"/>
                </a:solidFill>
                <a:latin typeface="Gill Sans MT"/>
                <a:cs typeface="Gill Sans MT"/>
              </a:rPr>
              <a:t> </a:t>
            </a:r>
            <a:r>
              <a:rPr sz="2400" spc="117" dirty="0">
                <a:solidFill>
                  <a:srgbClr val="FFFFFF"/>
                </a:solidFill>
                <a:latin typeface="Gill Sans MT"/>
                <a:cs typeface="Gill Sans MT"/>
              </a:rPr>
              <a:t>público.</a:t>
            </a:r>
            <a:r>
              <a:rPr sz="2400" spc="-61" dirty="0">
                <a:solidFill>
                  <a:srgbClr val="FFFFFF"/>
                </a:solidFill>
                <a:latin typeface="Gill Sans MT"/>
                <a:cs typeface="Gill Sans MT"/>
              </a:rPr>
              <a:t> </a:t>
            </a:r>
            <a:r>
              <a:rPr sz="2400" spc="78" dirty="0">
                <a:solidFill>
                  <a:srgbClr val="FFFFFF"/>
                </a:solidFill>
                <a:latin typeface="Gill Sans MT"/>
                <a:cs typeface="Gill Sans MT"/>
              </a:rPr>
              <a:t>É </a:t>
            </a:r>
            <a:r>
              <a:rPr sz="2400" dirty="0">
                <a:solidFill>
                  <a:srgbClr val="FFFFFF"/>
                </a:solidFill>
                <a:latin typeface="Gill Sans MT"/>
                <a:cs typeface="Gill Sans MT"/>
              </a:rPr>
              <a:t>por</a:t>
            </a:r>
            <a:r>
              <a:rPr sz="2400" spc="-61" dirty="0">
                <a:solidFill>
                  <a:srgbClr val="FFFFFF"/>
                </a:solidFill>
                <a:latin typeface="Gill Sans MT"/>
                <a:cs typeface="Gill Sans MT"/>
              </a:rPr>
              <a:t> </a:t>
            </a:r>
            <a:r>
              <a:rPr sz="2400" spc="117" dirty="0">
                <a:solidFill>
                  <a:srgbClr val="FFFFFF"/>
                </a:solidFill>
                <a:latin typeface="Gill Sans MT"/>
                <a:cs typeface="Gill Sans MT"/>
              </a:rPr>
              <a:t>meio</a:t>
            </a:r>
            <a:r>
              <a:rPr sz="2400" spc="-56" dirty="0">
                <a:solidFill>
                  <a:srgbClr val="FFFFFF"/>
                </a:solidFill>
                <a:latin typeface="Gill Sans MT"/>
                <a:cs typeface="Gill Sans MT"/>
              </a:rPr>
              <a:t> </a:t>
            </a:r>
            <a:r>
              <a:rPr sz="2400" spc="104" dirty="0">
                <a:solidFill>
                  <a:srgbClr val="FFFFFF"/>
                </a:solidFill>
                <a:latin typeface="Gill Sans MT"/>
                <a:cs typeface="Gill Sans MT"/>
              </a:rPr>
              <a:t>dele</a:t>
            </a:r>
            <a:r>
              <a:rPr sz="2400" spc="-56" dirty="0">
                <a:solidFill>
                  <a:srgbClr val="FFFFFF"/>
                </a:solidFill>
                <a:latin typeface="Gill Sans MT"/>
                <a:cs typeface="Gill Sans MT"/>
              </a:rPr>
              <a:t> </a:t>
            </a:r>
            <a:r>
              <a:rPr sz="2400" spc="139" dirty="0">
                <a:solidFill>
                  <a:srgbClr val="FFFFFF"/>
                </a:solidFill>
                <a:latin typeface="Gill Sans MT"/>
                <a:cs typeface="Gill Sans MT"/>
              </a:rPr>
              <a:t>que</a:t>
            </a:r>
            <a:r>
              <a:rPr sz="2400" spc="-39" dirty="0">
                <a:solidFill>
                  <a:srgbClr val="FFFFFF"/>
                </a:solidFill>
                <a:latin typeface="Gill Sans MT"/>
                <a:cs typeface="Gill Sans MT"/>
              </a:rPr>
              <a:t> </a:t>
            </a:r>
            <a:r>
              <a:rPr sz="2400" spc="217" dirty="0">
                <a:solidFill>
                  <a:srgbClr val="FFFFFF"/>
                </a:solidFill>
                <a:latin typeface="Gill Sans MT"/>
                <a:cs typeface="Gill Sans MT"/>
              </a:rPr>
              <a:t>se</a:t>
            </a:r>
            <a:r>
              <a:rPr sz="2400" spc="-48" dirty="0">
                <a:solidFill>
                  <a:srgbClr val="FFFFFF"/>
                </a:solidFill>
                <a:latin typeface="Gill Sans MT"/>
                <a:cs typeface="Gill Sans MT"/>
              </a:rPr>
              <a:t> </a:t>
            </a:r>
            <a:r>
              <a:rPr sz="2400" spc="130" dirty="0">
                <a:solidFill>
                  <a:srgbClr val="FFFFFF"/>
                </a:solidFill>
                <a:latin typeface="Gill Sans MT"/>
                <a:cs typeface="Gill Sans MT"/>
              </a:rPr>
              <a:t>definem </a:t>
            </a:r>
            <a:r>
              <a:rPr sz="2400" spc="304" dirty="0">
                <a:solidFill>
                  <a:srgbClr val="FFFFFF"/>
                </a:solidFill>
                <a:latin typeface="Gill Sans MT"/>
                <a:cs typeface="Gill Sans MT"/>
              </a:rPr>
              <a:t>as</a:t>
            </a:r>
            <a:r>
              <a:rPr sz="2400" spc="-65" dirty="0">
                <a:solidFill>
                  <a:srgbClr val="FFFFFF"/>
                </a:solidFill>
                <a:latin typeface="Gill Sans MT"/>
                <a:cs typeface="Gill Sans MT"/>
              </a:rPr>
              <a:t> </a:t>
            </a:r>
            <a:r>
              <a:rPr sz="2400" spc="139" dirty="0">
                <a:solidFill>
                  <a:srgbClr val="FFFFFF"/>
                </a:solidFill>
                <a:latin typeface="Gill Sans MT"/>
                <a:cs typeface="Gill Sans MT"/>
              </a:rPr>
              <a:t>estratégias,</a:t>
            </a:r>
            <a:r>
              <a:rPr sz="2400" spc="-96" dirty="0">
                <a:solidFill>
                  <a:srgbClr val="FFFFFF"/>
                </a:solidFill>
                <a:latin typeface="Gill Sans MT"/>
                <a:cs typeface="Gill Sans MT"/>
              </a:rPr>
              <a:t> </a:t>
            </a:r>
            <a:r>
              <a:rPr sz="2400" spc="148" dirty="0">
                <a:solidFill>
                  <a:srgbClr val="FFFFFF"/>
                </a:solidFill>
                <a:latin typeface="Gill Sans MT"/>
                <a:cs typeface="Gill Sans MT"/>
              </a:rPr>
              <a:t>para</a:t>
            </a:r>
            <a:r>
              <a:rPr sz="2400" spc="-43" dirty="0">
                <a:solidFill>
                  <a:srgbClr val="FFFFFF"/>
                </a:solidFill>
                <a:latin typeface="Gill Sans MT"/>
                <a:cs typeface="Gill Sans MT"/>
              </a:rPr>
              <a:t> </a:t>
            </a:r>
            <a:r>
              <a:rPr sz="2400" spc="48" dirty="0">
                <a:solidFill>
                  <a:srgbClr val="FFFFFF"/>
                </a:solidFill>
                <a:latin typeface="Gill Sans MT"/>
                <a:cs typeface="Gill Sans MT"/>
              </a:rPr>
              <a:t>orientar</a:t>
            </a:r>
            <a:r>
              <a:rPr sz="2400" spc="-87" dirty="0">
                <a:solidFill>
                  <a:srgbClr val="FFFFFF"/>
                </a:solidFill>
                <a:latin typeface="Gill Sans MT"/>
                <a:cs typeface="Gill Sans MT"/>
              </a:rPr>
              <a:t> </a:t>
            </a:r>
            <a:r>
              <a:rPr sz="2400" spc="-43" dirty="0">
                <a:solidFill>
                  <a:srgbClr val="FFFFFF"/>
                </a:solidFill>
                <a:latin typeface="Gill Sans MT"/>
                <a:cs typeface="Gill Sans MT"/>
              </a:rPr>
              <a:t>o </a:t>
            </a:r>
            <a:r>
              <a:rPr sz="2400" spc="74" dirty="0">
                <a:solidFill>
                  <a:srgbClr val="FFFFFF"/>
                </a:solidFill>
                <a:latin typeface="Gill Sans MT"/>
                <a:cs typeface="Gill Sans MT"/>
              </a:rPr>
              <a:t>rumo</a:t>
            </a:r>
            <a:r>
              <a:rPr sz="2400" spc="-65" dirty="0">
                <a:solidFill>
                  <a:srgbClr val="FFFFFF"/>
                </a:solidFill>
                <a:latin typeface="Gill Sans MT"/>
                <a:cs typeface="Gill Sans MT"/>
              </a:rPr>
              <a:t> </a:t>
            </a:r>
            <a:r>
              <a:rPr sz="2400" spc="139" dirty="0">
                <a:solidFill>
                  <a:srgbClr val="FFFFFF"/>
                </a:solidFill>
                <a:latin typeface="Gill Sans MT"/>
                <a:cs typeface="Gill Sans MT"/>
              </a:rPr>
              <a:t>que</a:t>
            </a:r>
            <a:r>
              <a:rPr sz="2400" spc="-65" dirty="0">
                <a:solidFill>
                  <a:srgbClr val="FFFFFF"/>
                </a:solidFill>
                <a:latin typeface="Gill Sans MT"/>
                <a:cs typeface="Gill Sans MT"/>
              </a:rPr>
              <a:t> </a:t>
            </a:r>
            <a:r>
              <a:rPr sz="2400" spc="217" dirty="0">
                <a:solidFill>
                  <a:srgbClr val="FFFFFF"/>
                </a:solidFill>
                <a:latin typeface="Gill Sans MT"/>
                <a:cs typeface="Gill Sans MT"/>
              </a:rPr>
              <a:t>se</a:t>
            </a:r>
            <a:r>
              <a:rPr sz="2400" spc="-56" dirty="0">
                <a:solidFill>
                  <a:srgbClr val="FFFFFF"/>
                </a:solidFill>
                <a:latin typeface="Gill Sans MT"/>
                <a:cs typeface="Gill Sans MT"/>
              </a:rPr>
              <a:t> </a:t>
            </a:r>
            <a:r>
              <a:rPr sz="2400" spc="169" dirty="0">
                <a:solidFill>
                  <a:srgbClr val="FFFFFF"/>
                </a:solidFill>
                <a:latin typeface="Gill Sans MT"/>
                <a:cs typeface="Gill Sans MT"/>
              </a:rPr>
              <a:t>deseja</a:t>
            </a:r>
            <a:r>
              <a:rPr sz="2400" spc="-65" dirty="0">
                <a:solidFill>
                  <a:srgbClr val="FFFFFF"/>
                </a:solidFill>
                <a:latin typeface="Gill Sans MT"/>
                <a:cs typeface="Gill Sans MT"/>
              </a:rPr>
              <a:t> </a:t>
            </a:r>
            <a:r>
              <a:rPr sz="2400" spc="148" dirty="0">
                <a:solidFill>
                  <a:srgbClr val="FFFFFF"/>
                </a:solidFill>
                <a:latin typeface="Gill Sans MT"/>
                <a:cs typeface="Gill Sans MT"/>
              </a:rPr>
              <a:t>para</a:t>
            </a:r>
            <a:r>
              <a:rPr sz="2400" spc="-65" dirty="0">
                <a:solidFill>
                  <a:srgbClr val="FFFFFF"/>
                </a:solidFill>
                <a:latin typeface="Gill Sans MT"/>
                <a:cs typeface="Gill Sans MT"/>
              </a:rPr>
              <a:t> </a:t>
            </a:r>
            <a:r>
              <a:rPr sz="2400" spc="-43" dirty="0">
                <a:solidFill>
                  <a:srgbClr val="FFFFFF"/>
                </a:solidFill>
                <a:latin typeface="Gill Sans MT"/>
                <a:cs typeface="Gill Sans MT"/>
              </a:rPr>
              <a:t>o </a:t>
            </a:r>
            <a:r>
              <a:rPr sz="2400" spc="117" dirty="0">
                <a:solidFill>
                  <a:srgbClr val="FFFFFF"/>
                </a:solidFill>
                <a:latin typeface="Gill Sans MT"/>
                <a:cs typeface="Gill Sans MT"/>
              </a:rPr>
              <a:t>município.</a:t>
            </a:r>
            <a:endParaRPr sz="2400" dirty="0">
              <a:latin typeface="Gill Sans MT"/>
              <a:cs typeface="Gill Sans MT"/>
            </a:endParaRPr>
          </a:p>
        </p:txBody>
      </p:sp>
      <p:sp>
        <p:nvSpPr>
          <p:cNvPr id="4" name="object 4"/>
          <p:cNvSpPr txBox="1">
            <a:spLocks noGrp="1"/>
          </p:cNvSpPr>
          <p:nvPr>
            <p:ph type="title"/>
          </p:nvPr>
        </p:nvSpPr>
        <p:spPr>
          <a:xfrm>
            <a:off x="245481" y="1162303"/>
            <a:ext cx="10202436" cy="575342"/>
          </a:xfrm>
          <a:prstGeom prst="rect">
            <a:avLst/>
          </a:prstGeom>
        </p:spPr>
        <p:txBody>
          <a:bodyPr vert="horz" wrap="square" lIns="0" tIns="143058" rIns="0" bIns="0" rtlCol="0">
            <a:spAutoFit/>
          </a:bodyPr>
          <a:lstStyle/>
          <a:p>
            <a:pPr marL="1092517">
              <a:spcBef>
                <a:spcPts val="87"/>
              </a:spcBef>
            </a:pPr>
            <a:r>
              <a:rPr sz="2800" spc="-538" dirty="0"/>
              <a:t>O</a:t>
            </a:r>
            <a:r>
              <a:rPr sz="2800" spc="-83" dirty="0"/>
              <a:t> </a:t>
            </a:r>
            <a:r>
              <a:rPr sz="2800" spc="-39" dirty="0"/>
              <a:t>que</a:t>
            </a:r>
            <a:r>
              <a:rPr sz="2800" spc="-156" dirty="0"/>
              <a:t> </a:t>
            </a:r>
            <a:r>
              <a:rPr sz="2800" dirty="0"/>
              <a:t>é</a:t>
            </a:r>
            <a:r>
              <a:rPr sz="2800" spc="-148" dirty="0"/>
              <a:t> </a:t>
            </a:r>
            <a:r>
              <a:rPr sz="2800" spc="-30" dirty="0"/>
              <a:t>Planejamento?</a:t>
            </a:r>
            <a:endParaRPr sz="2800" dirty="0"/>
          </a:p>
        </p:txBody>
      </p:sp>
      <p:sp>
        <p:nvSpPr>
          <p:cNvPr id="5" name="object 4"/>
          <p:cNvSpPr txBox="1">
            <a:spLocks/>
          </p:cNvSpPr>
          <p:nvPr/>
        </p:nvSpPr>
        <p:spPr>
          <a:xfrm>
            <a:off x="2070100" y="1187450"/>
            <a:ext cx="6950075" cy="658770"/>
          </a:xfrm>
          <a:prstGeom prst="rect">
            <a:avLst/>
          </a:prstGeom>
        </p:spPr>
        <p:txBody>
          <a:bodyPr vert="horz" wrap="square" lIns="0" tIns="164719" rIns="0" bIns="0" rtlCol="0">
            <a:spAutoFit/>
          </a:bodyPr>
          <a:lstStyle>
            <a:lvl1pPr>
              <a:defRPr sz="1900" b="1" i="0">
                <a:solidFill>
                  <a:schemeClr val="bg1"/>
                </a:solidFill>
                <a:latin typeface="Calibri"/>
                <a:ea typeface="+mj-ea"/>
                <a:cs typeface="Calibri"/>
              </a:defRPr>
            </a:lvl1pPr>
          </a:lstStyle>
          <a:p>
            <a:pPr marL="1257935">
              <a:spcBef>
                <a:spcPts val="100"/>
              </a:spcBef>
            </a:pPr>
            <a:r>
              <a:rPr lang="pt-BR" sz="3200" spc="-620" dirty="0" smtClean="0">
                <a:solidFill>
                  <a:schemeClr val="tx1">
                    <a:lumMod val="65000"/>
                    <a:lumOff val="35000"/>
                  </a:schemeClr>
                </a:solidFill>
              </a:rPr>
              <a:t>O</a:t>
            </a:r>
            <a:r>
              <a:rPr lang="pt-BR" sz="3200" spc="-95" dirty="0" smtClean="0">
                <a:solidFill>
                  <a:schemeClr val="tx1">
                    <a:lumMod val="65000"/>
                    <a:lumOff val="35000"/>
                  </a:schemeClr>
                </a:solidFill>
              </a:rPr>
              <a:t> </a:t>
            </a:r>
            <a:r>
              <a:rPr lang="pt-BR" sz="3200" spc="-45" dirty="0" smtClean="0">
                <a:solidFill>
                  <a:schemeClr val="tx1">
                    <a:lumMod val="65000"/>
                    <a:lumOff val="35000"/>
                  </a:schemeClr>
                </a:solidFill>
              </a:rPr>
              <a:t>que</a:t>
            </a:r>
            <a:r>
              <a:rPr lang="pt-BR" sz="3200" spc="-180" dirty="0" smtClean="0">
                <a:solidFill>
                  <a:schemeClr val="tx1">
                    <a:lumMod val="65000"/>
                    <a:lumOff val="35000"/>
                  </a:schemeClr>
                </a:solidFill>
              </a:rPr>
              <a:t> </a:t>
            </a:r>
            <a:r>
              <a:rPr lang="pt-BR" sz="3200" dirty="0" smtClean="0">
                <a:solidFill>
                  <a:schemeClr val="tx1">
                    <a:lumMod val="65000"/>
                    <a:lumOff val="35000"/>
                  </a:schemeClr>
                </a:solidFill>
              </a:rPr>
              <a:t>é</a:t>
            </a:r>
            <a:r>
              <a:rPr lang="pt-BR" sz="3200" spc="-170" dirty="0" smtClean="0">
                <a:solidFill>
                  <a:schemeClr val="tx1">
                    <a:lumMod val="65000"/>
                    <a:lumOff val="35000"/>
                  </a:schemeClr>
                </a:solidFill>
              </a:rPr>
              <a:t> </a:t>
            </a:r>
            <a:r>
              <a:rPr lang="pt-BR" sz="3200" spc="-35" dirty="0" smtClean="0">
                <a:solidFill>
                  <a:schemeClr val="tx1">
                    <a:lumMod val="65000"/>
                    <a:lumOff val="35000"/>
                  </a:schemeClr>
                </a:solidFill>
              </a:rPr>
              <a:t>Planejamento?</a:t>
            </a:r>
            <a:endParaRPr lang="pt-BR" sz="3200" dirty="0">
              <a:solidFill>
                <a:schemeClr val="tx1">
                  <a:lumMod val="65000"/>
                  <a:lumOff val="35000"/>
                </a:schemeClr>
              </a:solidFill>
            </a:endParaRPr>
          </a:p>
        </p:txBody>
      </p:sp>
    </p:spTree>
    <p:extLst>
      <p:ext uri="{BB962C8B-B14F-4D97-AF65-F5344CB8AC3E}">
        <p14:creationId xmlns:p14="http://schemas.microsoft.com/office/powerpoint/2010/main" val="371771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721042" y="3375491"/>
            <a:ext cx="7246368" cy="2805739"/>
          </a:xfrm>
          <a:prstGeom prst="rect">
            <a:avLst/>
          </a:prstGeom>
        </p:spPr>
      </p:pic>
      <p:sp>
        <p:nvSpPr>
          <p:cNvPr id="3" name="object 3"/>
          <p:cNvSpPr txBox="1"/>
          <p:nvPr/>
        </p:nvSpPr>
        <p:spPr>
          <a:xfrm>
            <a:off x="4616236" y="4261029"/>
            <a:ext cx="1416263" cy="811357"/>
          </a:xfrm>
          <a:prstGeom prst="rect">
            <a:avLst/>
          </a:prstGeom>
        </p:spPr>
        <p:txBody>
          <a:bodyPr vert="horz" wrap="square" lIns="0" tIns="11030" rIns="0" bIns="0" rtlCol="0">
            <a:spAutoFit/>
          </a:bodyPr>
          <a:lstStyle/>
          <a:p>
            <a:pPr marL="11030">
              <a:spcBef>
                <a:spcPts val="87"/>
              </a:spcBef>
            </a:pPr>
            <a:r>
              <a:rPr sz="5200" b="1" spc="-703" dirty="0">
                <a:solidFill>
                  <a:srgbClr val="70C6C5"/>
                </a:solidFill>
                <a:latin typeface="Gill Sans MT"/>
                <a:cs typeface="Gill Sans MT"/>
              </a:rPr>
              <a:t>LDO</a:t>
            </a:r>
            <a:endParaRPr sz="5200" dirty="0">
              <a:latin typeface="Gill Sans MT"/>
              <a:cs typeface="Gill Sans MT"/>
            </a:endParaRPr>
          </a:p>
        </p:txBody>
      </p:sp>
      <p:sp>
        <p:nvSpPr>
          <p:cNvPr id="4" name="object 4"/>
          <p:cNvSpPr txBox="1"/>
          <p:nvPr/>
        </p:nvSpPr>
        <p:spPr>
          <a:xfrm>
            <a:off x="7145089" y="4267043"/>
            <a:ext cx="1402011" cy="811357"/>
          </a:xfrm>
          <a:prstGeom prst="rect">
            <a:avLst/>
          </a:prstGeom>
        </p:spPr>
        <p:txBody>
          <a:bodyPr vert="horz" wrap="square" lIns="0" tIns="11030" rIns="0" bIns="0" rtlCol="0">
            <a:spAutoFit/>
          </a:bodyPr>
          <a:lstStyle/>
          <a:p>
            <a:pPr marL="11030">
              <a:spcBef>
                <a:spcPts val="87"/>
              </a:spcBef>
            </a:pPr>
            <a:r>
              <a:rPr sz="5200" b="1" spc="-738" dirty="0">
                <a:solidFill>
                  <a:srgbClr val="70C6C5"/>
                </a:solidFill>
                <a:latin typeface="Gill Sans MT"/>
                <a:cs typeface="Gill Sans MT"/>
              </a:rPr>
              <a:t>LOA</a:t>
            </a:r>
            <a:endParaRPr sz="5200" dirty="0">
              <a:latin typeface="Gill Sans MT"/>
              <a:cs typeface="Gill Sans MT"/>
            </a:endParaRPr>
          </a:p>
        </p:txBody>
      </p:sp>
      <p:sp>
        <p:nvSpPr>
          <p:cNvPr id="5" name="object 5"/>
          <p:cNvSpPr txBox="1"/>
          <p:nvPr/>
        </p:nvSpPr>
        <p:spPr>
          <a:xfrm>
            <a:off x="2007612" y="4257984"/>
            <a:ext cx="1586487" cy="811357"/>
          </a:xfrm>
          <a:prstGeom prst="rect">
            <a:avLst/>
          </a:prstGeom>
        </p:spPr>
        <p:txBody>
          <a:bodyPr vert="horz" wrap="square" lIns="0" tIns="11030" rIns="0" bIns="0" rtlCol="0">
            <a:spAutoFit/>
          </a:bodyPr>
          <a:lstStyle/>
          <a:p>
            <a:pPr marL="11030">
              <a:spcBef>
                <a:spcPts val="87"/>
              </a:spcBef>
            </a:pPr>
            <a:r>
              <a:rPr sz="5200" b="1" spc="-352" dirty="0">
                <a:solidFill>
                  <a:srgbClr val="70C6C5"/>
                </a:solidFill>
                <a:latin typeface="Gill Sans MT"/>
                <a:cs typeface="Gill Sans MT"/>
              </a:rPr>
              <a:t>PPA</a:t>
            </a:r>
            <a:endParaRPr sz="5200">
              <a:latin typeface="Gill Sans MT"/>
              <a:cs typeface="Gill Sans MT"/>
            </a:endParaRPr>
          </a:p>
        </p:txBody>
      </p:sp>
      <p:sp>
        <p:nvSpPr>
          <p:cNvPr id="6" name="object 6"/>
          <p:cNvSpPr txBox="1"/>
          <p:nvPr/>
        </p:nvSpPr>
        <p:spPr>
          <a:xfrm>
            <a:off x="2700513" y="1342922"/>
            <a:ext cx="5582985" cy="1673876"/>
          </a:xfrm>
          <a:prstGeom prst="rect">
            <a:avLst/>
          </a:prstGeom>
        </p:spPr>
        <p:txBody>
          <a:bodyPr vert="horz" wrap="square" lIns="0" tIns="39708" rIns="0" bIns="0" rtlCol="0">
            <a:spAutoFit/>
          </a:bodyPr>
          <a:lstStyle/>
          <a:p>
            <a:pPr marL="509584">
              <a:spcBef>
                <a:spcPts val="313"/>
              </a:spcBef>
            </a:pPr>
            <a:r>
              <a:rPr sz="2800" b="1" spc="-78" dirty="0" err="1">
                <a:solidFill>
                  <a:srgbClr val="528795"/>
                </a:solidFill>
                <a:latin typeface="Gill Sans MT"/>
                <a:cs typeface="Gill Sans MT"/>
              </a:rPr>
              <a:t>Planejamento</a:t>
            </a:r>
            <a:r>
              <a:rPr sz="2800" b="1" spc="-35" dirty="0">
                <a:solidFill>
                  <a:srgbClr val="528795"/>
                </a:solidFill>
                <a:latin typeface="Gill Sans MT"/>
                <a:cs typeface="Gill Sans MT"/>
              </a:rPr>
              <a:t> </a:t>
            </a:r>
            <a:r>
              <a:rPr sz="2800" b="1" spc="-48" dirty="0" err="1" smtClean="0">
                <a:solidFill>
                  <a:srgbClr val="528795"/>
                </a:solidFill>
                <a:latin typeface="Gill Sans MT"/>
                <a:cs typeface="Gill Sans MT"/>
              </a:rPr>
              <a:t>Governamental</a:t>
            </a:r>
            <a:endParaRPr lang="pt-BR" sz="2800" b="1" spc="-48" dirty="0" smtClean="0">
              <a:solidFill>
                <a:srgbClr val="528795"/>
              </a:solidFill>
              <a:latin typeface="Gill Sans MT"/>
              <a:cs typeface="Gill Sans MT"/>
            </a:endParaRPr>
          </a:p>
          <a:p>
            <a:pPr marL="509584">
              <a:spcBef>
                <a:spcPts val="313"/>
              </a:spcBef>
            </a:pPr>
            <a:endParaRPr sz="2800" dirty="0">
              <a:latin typeface="Gill Sans MT"/>
              <a:cs typeface="Gill Sans MT"/>
            </a:endParaRPr>
          </a:p>
          <a:p>
            <a:pPr marL="11030" algn="ctr">
              <a:spcBef>
                <a:spcPts val="191"/>
              </a:spcBef>
            </a:pPr>
            <a:r>
              <a:rPr sz="2300" spc="104" dirty="0">
                <a:solidFill>
                  <a:srgbClr val="334361"/>
                </a:solidFill>
                <a:latin typeface="Gill Sans MT"/>
                <a:cs typeface="Gill Sans MT"/>
              </a:rPr>
              <a:t>Instrumento</a:t>
            </a:r>
            <a:r>
              <a:rPr sz="2300" spc="-56" dirty="0">
                <a:solidFill>
                  <a:srgbClr val="334361"/>
                </a:solidFill>
                <a:latin typeface="Gill Sans MT"/>
                <a:cs typeface="Gill Sans MT"/>
              </a:rPr>
              <a:t> </a:t>
            </a:r>
            <a:r>
              <a:rPr sz="2300" spc="113" dirty="0">
                <a:solidFill>
                  <a:srgbClr val="334361"/>
                </a:solidFill>
                <a:latin typeface="Gill Sans MT"/>
                <a:cs typeface="Gill Sans MT"/>
              </a:rPr>
              <a:t>de</a:t>
            </a:r>
            <a:r>
              <a:rPr sz="2300" spc="-52" dirty="0">
                <a:solidFill>
                  <a:srgbClr val="334361"/>
                </a:solidFill>
                <a:latin typeface="Gill Sans MT"/>
                <a:cs typeface="Gill Sans MT"/>
              </a:rPr>
              <a:t> </a:t>
            </a:r>
            <a:r>
              <a:rPr sz="2300" spc="143" dirty="0">
                <a:solidFill>
                  <a:srgbClr val="334361"/>
                </a:solidFill>
                <a:latin typeface="Gill Sans MT"/>
                <a:cs typeface="Gill Sans MT"/>
              </a:rPr>
              <a:t>Planejamento</a:t>
            </a:r>
            <a:r>
              <a:rPr sz="2300" spc="-56" dirty="0">
                <a:solidFill>
                  <a:srgbClr val="334361"/>
                </a:solidFill>
                <a:latin typeface="Gill Sans MT"/>
                <a:cs typeface="Gill Sans MT"/>
              </a:rPr>
              <a:t> </a:t>
            </a:r>
            <a:r>
              <a:rPr sz="2300" spc="87" dirty="0">
                <a:solidFill>
                  <a:srgbClr val="334361"/>
                </a:solidFill>
                <a:latin typeface="Gill Sans MT"/>
                <a:cs typeface="Gill Sans MT"/>
              </a:rPr>
              <a:t>Governamental</a:t>
            </a:r>
            <a:endParaRPr sz="2300" dirty="0">
              <a:latin typeface="Gill Sans MT"/>
              <a:cs typeface="Gill Sans MT"/>
            </a:endParaRPr>
          </a:p>
        </p:txBody>
      </p:sp>
    </p:spTree>
    <p:extLst>
      <p:ext uri="{BB962C8B-B14F-4D97-AF65-F5344CB8AC3E}">
        <p14:creationId xmlns:p14="http://schemas.microsoft.com/office/powerpoint/2010/main" val="3430608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3521842" y="1424939"/>
            <a:ext cx="6847840" cy="367665"/>
          </a:xfrm>
          <a:custGeom>
            <a:avLst/>
            <a:gdLst/>
            <a:ahLst/>
            <a:cxnLst/>
            <a:rect l="l" t="t" r="r" b="b"/>
            <a:pathLst>
              <a:path w="6847840" h="367664">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endParaRPr dirty="0"/>
          </a:p>
        </p:txBody>
      </p:sp>
      <p:sp>
        <p:nvSpPr>
          <p:cNvPr id="4" name="object 4"/>
          <p:cNvSpPr txBox="1">
            <a:spLocks noGrp="1"/>
          </p:cNvSpPr>
          <p:nvPr>
            <p:ph type="title"/>
          </p:nvPr>
        </p:nvSpPr>
        <p:spPr>
          <a:xfrm>
            <a:off x="3822700" y="1432051"/>
            <a:ext cx="6458721" cy="601447"/>
          </a:xfrm>
          <a:prstGeom prst="rect">
            <a:avLst/>
          </a:prstGeom>
        </p:spPr>
        <p:txBody>
          <a:bodyPr vert="horz" wrap="square" lIns="0" tIns="16510" rIns="0" bIns="0" rtlCol="0">
            <a:spAutoFit/>
          </a:bodyPr>
          <a:lstStyle/>
          <a:p>
            <a:pPr marL="12700">
              <a:spcBef>
                <a:spcPts val="130"/>
              </a:spcBef>
            </a:pPr>
            <a:r>
              <a:rPr lang="pt-BR" dirty="0"/>
              <a:t>Metodologia e Memória de Cálculo das Metas Anuais</a:t>
            </a:r>
            <a:br>
              <a:rPr lang="pt-BR" dirty="0"/>
            </a:br>
            <a:endParaRPr spc="5"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11450"/>
            <a:ext cx="106045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94100" y="1230883"/>
            <a:ext cx="6671192" cy="309059"/>
          </a:xfrm>
          <a:prstGeom prst="rect">
            <a:avLst/>
          </a:prstGeom>
        </p:spPr>
        <p:txBody>
          <a:bodyPr vert="horz" wrap="square" lIns="0" tIns="16510" rIns="0" bIns="0" rtlCol="0">
            <a:spAutoFit/>
          </a:bodyPr>
          <a:lstStyle/>
          <a:p>
            <a:pPr marL="12700">
              <a:lnSpc>
                <a:spcPct val="100000"/>
              </a:lnSpc>
              <a:spcBef>
                <a:spcPts val="130"/>
              </a:spcBef>
            </a:pPr>
            <a:r>
              <a:rPr lang="pt-BR" dirty="0"/>
              <a:t>ARF/Tabela 1 - DEMONSTRATIVO DOS RISCOS </a:t>
            </a:r>
            <a:r>
              <a:rPr lang="pt-BR" dirty="0" smtClean="0"/>
              <a:t>FISCAIS</a:t>
            </a:r>
            <a:endParaRPr spc="-1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4050"/>
            <a:ext cx="1069340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bject 3"/>
          <p:cNvSpPr/>
          <p:nvPr/>
        </p:nvSpPr>
        <p:spPr>
          <a:xfrm>
            <a:off x="3521842" y="120650"/>
            <a:ext cx="6847840" cy="367665"/>
          </a:xfrm>
          <a:custGeom>
            <a:avLst/>
            <a:gdLst/>
            <a:ahLst/>
            <a:cxnLst/>
            <a:rect l="l" t="t" r="r" b="b"/>
            <a:pathLst>
              <a:path w="6847840" h="367664">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r>
              <a:rPr lang="pt-BR" sz="1900" b="1" kern="0" dirty="0">
                <a:solidFill>
                  <a:prstClr val="white"/>
                </a:solidFill>
                <a:ea typeface="+mj-ea"/>
                <a:cs typeface="Calibri"/>
              </a:rPr>
              <a:t> </a:t>
            </a:r>
            <a:r>
              <a:rPr lang="pt-BR" sz="1900" b="1" kern="0" dirty="0" smtClean="0">
                <a:solidFill>
                  <a:prstClr val="white"/>
                </a:solidFill>
                <a:ea typeface="+mj-ea"/>
                <a:cs typeface="Calibri"/>
              </a:rPr>
              <a:t>ANEXO DE METAS FISCAIS</a:t>
            </a:r>
            <a:endParaRP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00" y="1035050"/>
            <a:ext cx="10439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bject 3"/>
          <p:cNvSpPr/>
          <p:nvPr/>
        </p:nvSpPr>
        <p:spPr>
          <a:xfrm>
            <a:off x="3521842" y="322280"/>
            <a:ext cx="6847840" cy="367665"/>
          </a:xfrm>
          <a:custGeom>
            <a:avLst/>
            <a:gdLst/>
            <a:ahLst/>
            <a:cxnLst/>
            <a:rect l="l" t="t" r="r" b="b"/>
            <a:pathLst>
              <a:path w="6847840" h="367664">
                <a:moveTo>
                  <a:pt x="6847331" y="306323"/>
                </a:moveTo>
                <a:lnTo>
                  <a:pt x="6847331" y="60959"/>
                </a:lnTo>
                <a:lnTo>
                  <a:pt x="6842521" y="37290"/>
                </a:lnTo>
                <a:lnTo>
                  <a:pt x="6829424" y="17906"/>
                </a:lnTo>
                <a:lnTo>
                  <a:pt x="6810041" y="4810"/>
                </a:lnTo>
                <a:lnTo>
                  <a:pt x="6786371"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6371" y="367283"/>
                </a:lnTo>
                <a:lnTo>
                  <a:pt x="6810041" y="362473"/>
                </a:lnTo>
                <a:lnTo>
                  <a:pt x="6829424" y="349376"/>
                </a:lnTo>
                <a:lnTo>
                  <a:pt x="6842521" y="329993"/>
                </a:lnTo>
                <a:lnTo>
                  <a:pt x="6847331" y="306323"/>
                </a:lnTo>
                <a:close/>
              </a:path>
            </a:pathLst>
          </a:custGeom>
          <a:solidFill>
            <a:srgbClr val="0E5E7B"/>
          </a:solidFill>
        </p:spPr>
        <p:txBody>
          <a:bodyPr wrap="square" lIns="0" tIns="0" rIns="0" bIns="0" rtlCol="0"/>
          <a:lstStyle/>
          <a:p>
            <a:r>
              <a:rPr lang="pt-BR" sz="1900" b="1" kern="0" dirty="0">
                <a:solidFill>
                  <a:prstClr val="white"/>
                </a:solidFill>
                <a:ea typeface="+mj-ea"/>
                <a:cs typeface="Calibri"/>
              </a:rPr>
              <a:t> </a:t>
            </a:r>
            <a:r>
              <a:rPr lang="pt-BR" sz="1900" b="1" kern="0" dirty="0" smtClean="0">
                <a:solidFill>
                  <a:prstClr val="white"/>
                </a:solidFill>
                <a:ea typeface="+mj-ea"/>
                <a:cs typeface="Calibri"/>
              </a:rPr>
              <a:t>ANEXO DE METAS FISCAIS</a:t>
            </a:r>
            <a:endParaRPr dirty="0"/>
          </a:p>
        </p:txBody>
      </p:sp>
    </p:spTree>
    <p:extLst>
      <p:ext uri="{BB962C8B-B14F-4D97-AF65-F5344CB8AC3E}">
        <p14:creationId xmlns:p14="http://schemas.microsoft.com/office/powerpoint/2010/main" val="182562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3505077" y="1223772"/>
            <a:ext cx="6845934" cy="367665"/>
          </a:xfrm>
          <a:custGeom>
            <a:avLst/>
            <a:gdLst/>
            <a:ahLst/>
            <a:cxnLst/>
            <a:rect l="l" t="t" r="r" b="b"/>
            <a:pathLst>
              <a:path w="6845934" h="367665">
                <a:moveTo>
                  <a:pt x="6845807" y="306323"/>
                </a:moveTo>
                <a:lnTo>
                  <a:pt x="6845807" y="60959"/>
                </a:lnTo>
                <a:lnTo>
                  <a:pt x="6841212" y="37290"/>
                </a:lnTo>
                <a:lnTo>
                  <a:pt x="6828472" y="17906"/>
                </a:lnTo>
                <a:lnTo>
                  <a:pt x="6809160" y="4810"/>
                </a:lnTo>
                <a:lnTo>
                  <a:pt x="6784847" y="0"/>
                </a:lnTo>
                <a:lnTo>
                  <a:pt x="60959" y="0"/>
                </a:lnTo>
                <a:lnTo>
                  <a:pt x="37290" y="4810"/>
                </a:lnTo>
                <a:lnTo>
                  <a:pt x="17906" y="17906"/>
                </a:lnTo>
                <a:lnTo>
                  <a:pt x="4810" y="37290"/>
                </a:lnTo>
                <a:lnTo>
                  <a:pt x="0" y="60959"/>
                </a:lnTo>
                <a:lnTo>
                  <a:pt x="0" y="306323"/>
                </a:lnTo>
                <a:lnTo>
                  <a:pt x="4810" y="329993"/>
                </a:lnTo>
                <a:lnTo>
                  <a:pt x="17906" y="349376"/>
                </a:lnTo>
                <a:lnTo>
                  <a:pt x="37290" y="362473"/>
                </a:lnTo>
                <a:lnTo>
                  <a:pt x="60959" y="367283"/>
                </a:lnTo>
                <a:lnTo>
                  <a:pt x="6784847" y="367283"/>
                </a:lnTo>
                <a:lnTo>
                  <a:pt x="6809160" y="362473"/>
                </a:lnTo>
                <a:lnTo>
                  <a:pt x="6828472" y="349376"/>
                </a:lnTo>
                <a:lnTo>
                  <a:pt x="6841212" y="329993"/>
                </a:lnTo>
                <a:lnTo>
                  <a:pt x="6845807" y="306323"/>
                </a:lnTo>
                <a:close/>
              </a:path>
            </a:pathLst>
          </a:custGeom>
          <a:solidFill>
            <a:srgbClr val="0E5E7B"/>
          </a:solidFill>
        </p:spPr>
        <p:txBody>
          <a:bodyPr wrap="square" lIns="0" tIns="0" rIns="0" bIns="0" rtlCol="0"/>
          <a:lstStyle/>
          <a:p>
            <a:endParaRPr/>
          </a:p>
        </p:txBody>
      </p:sp>
      <p:sp>
        <p:nvSpPr>
          <p:cNvPr id="4" name="object 4"/>
          <p:cNvSpPr txBox="1">
            <a:spLocks noGrp="1"/>
          </p:cNvSpPr>
          <p:nvPr>
            <p:ph type="title"/>
          </p:nvPr>
        </p:nvSpPr>
        <p:spPr>
          <a:xfrm>
            <a:off x="5499100" y="1263650"/>
            <a:ext cx="4851911" cy="309059"/>
          </a:xfrm>
          <a:prstGeom prst="rect">
            <a:avLst/>
          </a:prstGeom>
        </p:spPr>
        <p:txBody>
          <a:bodyPr vert="horz" wrap="square" lIns="0" tIns="16510" rIns="0" bIns="0" rtlCol="0">
            <a:spAutoFit/>
          </a:bodyPr>
          <a:lstStyle/>
          <a:p>
            <a:pPr marL="12700">
              <a:lnSpc>
                <a:spcPct val="100000"/>
              </a:lnSpc>
              <a:spcBef>
                <a:spcPts val="130"/>
              </a:spcBef>
            </a:pPr>
            <a:r>
              <a:rPr lang="pt-BR" dirty="0"/>
              <a:t>Demonstrativo de Riscos Fiscais e Providências</a:t>
            </a:r>
            <a:endParaRPr spc="5"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936" y="1797050"/>
            <a:ext cx="10361363" cy="434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CA0F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TotalTime>
  <Words>1578</Words>
  <Application>Microsoft Office PowerPoint</Application>
  <PresentationFormat>Personalizar</PresentationFormat>
  <Paragraphs>157</Paragraphs>
  <Slides>28</Slides>
  <Notes>0</Notes>
  <HiddenSlides>0</HiddenSlides>
  <MMClips>0</MMClips>
  <ScaleCrop>false</ScaleCrop>
  <HeadingPairs>
    <vt:vector size="4" baseType="variant">
      <vt:variant>
        <vt:lpstr>Tema</vt:lpstr>
      </vt:variant>
      <vt:variant>
        <vt:i4>1</vt:i4>
      </vt:variant>
      <vt:variant>
        <vt:lpstr>Títulos de slides</vt:lpstr>
      </vt:variant>
      <vt:variant>
        <vt:i4>28</vt:i4>
      </vt:variant>
    </vt:vector>
  </HeadingPairs>
  <TitlesOfParts>
    <vt:vector size="29" baseType="lpstr">
      <vt:lpstr>Office Theme</vt:lpstr>
      <vt:lpstr>AUDIÊNCIA PÚBLICA</vt:lpstr>
      <vt:lpstr>FUNDAMENTO E OBJETIVO</vt:lpstr>
      <vt:lpstr>Princípios da Administração Pública?</vt:lpstr>
      <vt:lpstr>O que é Planejamento?</vt:lpstr>
      <vt:lpstr>Apresentação do PowerPoint</vt:lpstr>
      <vt:lpstr>Metodologia e Memória de Cálculo das Metas Anuais </vt:lpstr>
      <vt:lpstr>ARF/Tabela 1 - DEMONSTRATIVO DOS RISCOS FISCAIS</vt:lpstr>
      <vt:lpstr>Apresentação do PowerPoint</vt:lpstr>
      <vt:lpstr>Demonstrativo de Riscos Fiscais e Providências</vt:lpstr>
      <vt:lpstr>Apresentação do PowerPoint</vt:lpstr>
      <vt:lpstr>LDO/2026</vt:lpstr>
      <vt:lpstr>LDO/2026</vt:lpstr>
      <vt:lpstr>LDO/2026</vt:lpstr>
      <vt:lpstr>LDO/2026</vt:lpstr>
      <vt:lpstr>LDO/2026</vt:lpstr>
      <vt:lpstr>LDO/2026</vt:lpstr>
      <vt:lpstr>LDO/2026</vt:lpstr>
      <vt:lpstr>LDO/2026</vt:lpstr>
      <vt:lpstr>LDO/2026</vt:lpstr>
      <vt:lpstr>LDO/2026</vt:lpstr>
      <vt:lpstr>LDO/2026</vt:lpstr>
      <vt:lpstr>LDO/2026</vt:lpstr>
      <vt:lpstr>LDO/2026</vt:lpstr>
      <vt:lpstr>LDO/2026</vt:lpstr>
      <vt:lpstr>LDO/2026</vt:lpstr>
      <vt:lpstr>LDO/2026</vt:lpstr>
      <vt:lpstr>LDO/2026</vt:lpstr>
      <vt:lpstr>FINAL DA APRESENTAÇÃO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LDO 2023 - Audiência PúblicaVSiteFinal</dc:title>
  <dc:creator>crmusembani</dc:creator>
  <cp:lastModifiedBy>Usuário do Windows</cp:lastModifiedBy>
  <cp:revision>24</cp:revision>
  <dcterms:created xsi:type="dcterms:W3CDTF">2022-08-01T12:04:51Z</dcterms:created>
  <dcterms:modified xsi:type="dcterms:W3CDTF">2025-06-09T19:45:22Z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2022-04-01T00:00:00Z</vt:filetime>
  </property>
  <property fmtid="{D5CDD505-2E9C-101B-9397-08002B2CF9AE}" pid="3" name="Creator">
    <vt:lpwstr>PDFCreator 2.4.1.13</vt:lpwstr>
  </property>
  <property fmtid="{D5CDD505-2E9C-101B-9397-08002B2CF9AE}" pid="4" name="LastSaved">
    <vt:filetime>2022-08-01T00:00:00Z</vt:filetime>
  </property>
</Properties>
</file>